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sigs" ContentType="application/vnd.openxmlformats-package.digital-signature-origin"/>
  <Override PartName="/_xmlsignatures/sig2.xml" ContentType="application/vnd.openxmlformats-package.digital-signature-xmlsignature+xml"/>
  <Override PartName="/_xmlsignatures/sig3.xml" ContentType="application/vnd.openxmlformats-package.digital-signature-xmlsignatur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_xmlsignatures/sig1.xml" ContentType="application/vnd.openxmlformats-package.digital-signature-xmlsignatur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package/2006/relationships/digital-signature/origin" Target="_xmlsignatures/origin.sigs"/><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63" r:id="rId4"/>
    <p:sldId id="259" r:id="rId5"/>
    <p:sldId id="260" r:id="rId6"/>
    <p:sldId id="262" r:id="rId7"/>
    <p:sldId id="261"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89" d="100"/>
          <a:sy n="89" d="100"/>
        </p:scale>
        <p:origin x="-120" y="-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9" name="مستطيل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ar-SA" smtClean="0"/>
              <a:t>انقر لتحرير نمط العنوان الرئيسي</a:t>
            </a:r>
            <a:endParaRPr kumimoji="0" lang="en-US"/>
          </a:p>
        </p:txBody>
      </p:sp>
      <p:sp>
        <p:nvSpPr>
          <p:cNvPr id="3" name="عنوان فرعي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ar-SA" smtClean="0"/>
              <a:t>انقر لتحرير نمط العنوان الثانوي الرئيسي</a:t>
            </a:r>
            <a:endParaRPr kumimoji="0" lang="en-US"/>
          </a:p>
        </p:txBody>
      </p:sp>
      <p:sp>
        <p:nvSpPr>
          <p:cNvPr id="4" name="عنصر نائب للتاريخ 3"/>
          <p:cNvSpPr>
            <a:spLocks noGrp="1"/>
          </p:cNvSpPr>
          <p:nvPr>
            <p:ph type="dt" sz="half" idx="10"/>
          </p:nvPr>
        </p:nvSpPr>
        <p:spPr/>
        <p:txBody>
          <a:bodyPr/>
          <a:lstStyle/>
          <a:p>
            <a:fld id="{0D810CC5-AC20-4912-BCE5-F2342F0194A5}" type="datetimeFigureOut">
              <a:rPr lang="ar-SA" smtClean="0"/>
              <a:t>04/12/1429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8D79F60-8422-4C48-8575-89DDFA408366}" type="slidenum">
              <a:rPr lang="ar-SA" smtClean="0"/>
              <a:t>‹#›</a:t>
            </a:fld>
            <a:endParaRPr lang="ar-SA"/>
          </a:p>
        </p:txBody>
      </p:sp>
      <p:sp>
        <p:nvSpPr>
          <p:cNvPr id="10" name="مستطيل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810CC5-AC20-4912-BCE5-F2342F0194A5}" type="datetimeFigureOut">
              <a:rPr lang="ar-SA" smtClean="0"/>
              <a:t>04/12/1429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8D79F60-8422-4C48-8575-89DDFA408366}" type="slidenum">
              <a:rPr lang="ar-SA" smtClean="0"/>
              <a:t>‹#›</a:t>
            </a:fld>
            <a:endParaRPr lang="ar-SA"/>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9" name="مستطيل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مستطيل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عمودي 1"/>
          <p:cNvSpPr>
            <a:spLocks noGrp="1"/>
          </p:cNvSpPr>
          <p:nvPr>
            <p:ph type="title" orient="vert"/>
          </p:nvPr>
        </p:nvSpPr>
        <p:spPr>
          <a:xfrm>
            <a:off x="6781800" y="274640"/>
            <a:ext cx="19050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04800"/>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810CC5-AC20-4912-BCE5-F2342F0194A5}" type="datetimeFigureOut">
              <a:rPr lang="ar-SA" smtClean="0"/>
              <a:t>04/12/1429</a:t>
            </a:fld>
            <a:endParaRPr lang="ar-SA"/>
          </a:p>
        </p:txBody>
      </p:sp>
      <p:sp>
        <p:nvSpPr>
          <p:cNvPr id="5" name="عنصر نائب للتذييل 4"/>
          <p:cNvSpPr>
            <a:spLocks noGrp="1"/>
          </p:cNvSpPr>
          <p:nvPr>
            <p:ph type="ftr" sz="quarter" idx="11"/>
          </p:nvPr>
        </p:nvSpPr>
        <p:spPr>
          <a:xfrm>
            <a:off x="2640597" y="6377459"/>
            <a:ext cx="3836404" cy="365125"/>
          </a:xfrm>
        </p:spPr>
        <p:txBody>
          <a:bodyPr/>
          <a:lstStyle/>
          <a:p>
            <a:endParaRPr lang="ar-SA"/>
          </a:p>
        </p:txBody>
      </p:sp>
      <p:sp>
        <p:nvSpPr>
          <p:cNvPr id="6" name="عنصر نائب لرقم الشريحة 5"/>
          <p:cNvSpPr>
            <a:spLocks noGrp="1"/>
          </p:cNvSpPr>
          <p:nvPr>
            <p:ph type="sldNum" sz="quarter" idx="12"/>
          </p:nvPr>
        </p:nvSpPr>
        <p:spPr/>
        <p:txBody>
          <a:bodyPr/>
          <a:lstStyle/>
          <a:p>
            <a:fld id="{B8D79F60-8422-4C48-8575-89DDFA408366}" type="slidenum">
              <a:rPr lang="ar-SA" smtClean="0"/>
              <a:t>‹#›</a:t>
            </a:fld>
            <a:endParaRPr lang="ar-SA"/>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5448"/>
            <a:ext cx="8229600" cy="1252728"/>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810CC5-AC20-4912-BCE5-F2342F0194A5}" type="datetimeFigureOut">
              <a:rPr lang="ar-SA" smtClean="0"/>
              <a:t>04/12/1429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8D79F60-8422-4C48-8575-89DDFA408366}" type="slidenum">
              <a:rPr lang="ar-SA" smtClean="0"/>
              <a:t>‹#›</a:t>
            </a:fld>
            <a:endParaRPr lang="ar-SA"/>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9" name="مستطيل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مستطيل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D810CC5-AC20-4912-BCE5-F2342F0194A5}" type="datetimeFigureOut">
              <a:rPr lang="ar-SA" smtClean="0"/>
              <a:t>04/12/1429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8D79F60-8422-4C48-8575-89DDFA408366}"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0D810CC5-AC20-4912-BCE5-F2342F0194A5}" type="datetimeFigureOut">
              <a:rPr lang="ar-SA" smtClean="0"/>
              <a:t>04/12/1429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8D79F60-8422-4C48-8575-89DDFA408366}" type="slidenum">
              <a:rPr lang="ar-SA" smtClean="0"/>
              <a:t>‹#›</a:t>
            </a:fld>
            <a:endParaRPr lang="ar-SA"/>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نص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ar-SA" smtClean="0"/>
              <a:t>انقر لتحرير أنماط النص الرئيسي</a:t>
            </a:r>
          </a:p>
        </p:txBody>
      </p:sp>
      <p:sp>
        <p:nvSpPr>
          <p:cNvPr id="6" name="عنصر نائب للمحتوى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0D810CC5-AC20-4912-BCE5-F2342F0194A5}" type="datetimeFigureOut">
              <a:rPr lang="ar-SA" smtClean="0"/>
              <a:t>04/12/1429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8D79F60-8422-4C48-8575-89DDFA408366}" type="slidenum">
              <a:rPr lang="ar-SA" smtClean="0"/>
              <a:t>‹#›</a:t>
            </a:fld>
            <a:endParaRPr lang="ar-SA"/>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0D810CC5-AC20-4912-BCE5-F2342F0194A5}" type="datetimeFigureOut">
              <a:rPr lang="ar-SA" smtClean="0"/>
              <a:t>04/12/1429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8D79F60-8422-4C48-8575-89DDFA408366}" type="slidenum">
              <a:rPr lang="ar-SA" smtClean="0"/>
              <a:t>‹#›</a:t>
            </a:fld>
            <a:endParaRPr lang="ar-SA"/>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D810CC5-AC20-4912-BCE5-F2342F0194A5}" type="datetimeFigureOut">
              <a:rPr lang="ar-SA" smtClean="0"/>
              <a:t>04/12/1429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8D79F60-8422-4C48-8575-89DDFA408366}" type="slidenum">
              <a:rPr lang="ar-SA" smtClean="0"/>
              <a:t>‹#›</a:t>
            </a:fld>
            <a:endParaRPr lang="ar-SA"/>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نص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D810CC5-AC20-4912-BCE5-F2342F0194A5}" type="datetimeFigureOut">
              <a:rPr lang="ar-SA" smtClean="0"/>
              <a:t>04/12/1429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8D79F60-8422-4C48-8575-89DDFA408366}" type="slidenum">
              <a:rPr lang="ar-SA" smtClean="0"/>
              <a:t>‹#›</a:t>
            </a:fld>
            <a:endParaRPr lang="ar-SA"/>
          </a:p>
        </p:txBody>
      </p:sp>
      <p:sp>
        <p:nvSpPr>
          <p:cNvPr id="12" name="مستطيل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164592" y="1170432"/>
            <a:ext cx="2523744" cy="201168"/>
          </a:xfrm>
        </p:spPr>
        <p:txBody>
          <a:bodyPr/>
          <a:lstStyle/>
          <a:p>
            <a:fld id="{0D810CC5-AC20-4912-BCE5-F2342F0194A5}" type="datetimeFigureOut">
              <a:rPr lang="ar-SA" smtClean="0"/>
              <a:t>04/12/1429</a:t>
            </a:fld>
            <a:endParaRPr lang="ar-SA"/>
          </a:p>
        </p:txBody>
      </p:sp>
      <p:sp>
        <p:nvSpPr>
          <p:cNvPr id="11" name="مستطيل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عنصر نائب للتذييل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ar-SA"/>
          </a:p>
        </p:txBody>
      </p:sp>
      <p:sp>
        <p:nvSpPr>
          <p:cNvPr id="7" name="عنصر نائب لرقم الشريحة 6"/>
          <p:cNvSpPr>
            <a:spLocks noGrp="1"/>
          </p:cNvSpPr>
          <p:nvPr>
            <p:ph type="sldNum" sz="quarter" idx="12"/>
          </p:nvPr>
        </p:nvSpPr>
        <p:spPr>
          <a:xfrm>
            <a:off x="8339328" y="1170432"/>
            <a:ext cx="733864" cy="201168"/>
          </a:xfrm>
        </p:spPr>
        <p:txBody>
          <a:bodyPr/>
          <a:lstStyle/>
          <a:p>
            <a:fld id="{B8D79F60-8422-4C48-8575-89DDFA408366}"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مستطيل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مستطيل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صر نائب للعنوان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4" name="عنصر نائب للتاريخ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D810CC5-AC20-4912-BCE5-F2342F0194A5}" type="datetimeFigureOut">
              <a:rPr lang="ar-SA" smtClean="0"/>
              <a:t>04/12/1429</a:t>
            </a:fld>
            <a:endParaRPr lang="ar-SA"/>
          </a:p>
        </p:txBody>
      </p:sp>
      <p:sp>
        <p:nvSpPr>
          <p:cNvPr id="5" name="عنصر نائب للتذييل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ar-SA"/>
          </a:p>
        </p:txBody>
      </p:sp>
      <p:sp>
        <p:nvSpPr>
          <p:cNvPr id="6" name="عنصر نائب لرقم الشريحة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8D79F60-8422-4C48-8575-89DDFA408366}"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fade thruBlk="1"/>
  </p:transition>
  <p:txStyles>
    <p:titleStyle>
      <a:lvl1pPr algn="l" rtl="1"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r" rtl="1"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r" rtl="1"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r" rtl="1"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r" rtl="1"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r" rtl="1"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r" rtl="1"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r" rtl="1"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r" rtl="1"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r" rtl="1"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928794" y="3929066"/>
            <a:ext cx="3381055" cy="1323439"/>
          </a:xfrm>
          <a:prstGeom prst="rect">
            <a:avLst/>
          </a:prstGeom>
          <a:noFill/>
        </p:spPr>
        <p:txBody>
          <a:bodyPr wrap="non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60000" dist="29997" dir="5400000" sy="-100000" algn="bl" rotWithShape="0"/>
                </a:effectLst>
                <a:latin typeface="Hacen Samra" pitchFamily="2" charset="-78"/>
                <a:cs typeface="Hacen Samra" pitchFamily="2" charset="-78"/>
              </a:rPr>
              <a:t>أبواب الأجر ....</a:t>
            </a:r>
          </a:p>
          <a:p>
            <a:r>
              <a:rPr lang="ar-SA"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60000" dist="29997" dir="5400000" sy="-100000" algn="bl" rotWithShape="0"/>
                </a:effectLst>
                <a:latin typeface="Hacen Samra" pitchFamily="2" charset="-78"/>
                <a:cs typeface="Hacen Samra" pitchFamily="2" charset="-78"/>
              </a:rPr>
              <a:t>....  في أيام العشر</a:t>
            </a:r>
            <a:endParaRPr lang="ar-S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60000" dist="29997" dir="5400000" sy="-100000" algn="bl" rotWithShape="0"/>
              </a:effectLst>
              <a:latin typeface="Hacen Samra" pitchFamily="2" charset="-78"/>
              <a:cs typeface="Hacen Samra" pitchFamily="2" charset="-78"/>
            </a:endParaRPr>
          </a:p>
        </p:txBody>
      </p:sp>
      <p:pic>
        <p:nvPicPr>
          <p:cNvPr id="1027" name="Picture 3" descr="C:\Documents and Settings\BanIm\Desktop\My studio\Photo\51195893389.jpg"/>
          <p:cNvPicPr>
            <a:picLocks noChangeAspect="1" noChangeArrowheads="1"/>
          </p:cNvPicPr>
          <p:nvPr/>
        </p:nvPicPr>
        <p:blipFill>
          <a:blip r:embed="rId2"/>
          <a:srcRect l="9156" b="2964"/>
          <a:stretch>
            <a:fillRect/>
          </a:stretch>
        </p:blipFill>
        <p:spPr bwMode="auto">
          <a:xfrm>
            <a:off x="5286380" y="1785926"/>
            <a:ext cx="2236550" cy="3286148"/>
          </a:xfrm>
          <a:prstGeom prst="roundRect">
            <a:avLst>
              <a:gd name="adj" fmla="val 8594"/>
            </a:avLst>
          </a:prstGeom>
          <a:solidFill>
            <a:srgbClr val="FFFFFF">
              <a:shade val="85000"/>
            </a:srgbClr>
          </a:solidFill>
          <a:ln>
            <a:noFill/>
          </a:ln>
          <a:effectLst>
            <a:reflection blurRad="6350" stA="50000" endA="275" endPos="40000" dist="101600" dir="5400000" sy="-100000" algn="bl" rotWithShape="0"/>
          </a:effectLst>
        </p:spPr>
      </p:pic>
      <p:sp>
        <p:nvSpPr>
          <p:cNvPr id="7" name="مربع نص 6"/>
          <p:cNvSpPr txBox="1"/>
          <p:nvPr/>
        </p:nvSpPr>
        <p:spPr>
          <a:xfrm>
            <a:off x="2671958" y="6357958"/>
            <a:ext cx="4062331" cy="369332"/>
          </a:xfrm>
          <a:prstGeom prst="rect">
            <a:avLst/>
          </a:prstGeom>
          <a:noFill/>
        </p:spPr>
        <p:txBody>
          <a:bodyPr wrap="none" rtlCol="1">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SA" b="1" cap="all" dirty="0" smtClean="0">
                <a:ln w="0"/>
                <a:solidFill>
                  <a:srgbClr val="00B0F0"/>
                </a:solidFill>
                <a:effectLst>
                  <a:reflection blurRad="6350" stA="60000" endA="900" endPos="60000" dist="60007" dir="5400000" sy="-100000" algn="bl" rotWithShape="0"/>
                </a:effectLst>
              </a:rPr>
              <a:t>إعداد وتصميم / البحـ (بندر إمام) ـري</a:t>
            </a:r>
            <a:endParaRPr lang="ar-SA" b="1" cap="all" dirty="0">
              <a:ln w="0"/>
              <a:solidFill>
                <a:srgbClr val="00B0F0"/>
              </a:solidFill>
              <a:effectLst>
                <a:reflection blurRad="6350" stA="60000" endA="900" endPos="60000" dist="60007" dir="5400000" sy="-100000" algn="bl" rotWithShape="0"/>
              </a:effectLst>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2000"/>
                                        <p:tgtEl>
                                          <p:spTgt spid="5"/>
                                        </p:tgtEl>
                                      </p:cBhvr>
                                    </p:animEffect>
                                  </p:childTnLst>
                                </p:cTn>
                              </p:par>
                              <p:par>
                                <p:cTn id="8" presetID="14" presetClass="entr" presetSubtype="10"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randombar(horizontal)">
                                      <p:cBhvr>
                                        <p:cTn id="10" dur="2000"/>
                                        <p:tgtEl>
                                          <p:spTgt spid="1027"/>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42844" y="1785926"/>
            <a:ext cx="8429684" cy="1754326"/>
          </a:xfrm>
          <a:prstGeom prst="rect">
            <a:avLst/>
          </a:prstGeom>
        </p:spPr>
        <p:txBody>
          <a:bodyPr wrap="square">
            <a:spAutoFit/>
          </a:bodyPr>
          <a:lstStyle/>
          <a:p>
            <a:pPr>
              <a:lnSpc>
                <a:spcPct val="150000"/>
              </a:lnSpc>
            </a:pPr>
            <a:r>
              <a:rPr lang="ar-SA" sz="2400" dirty="0" smtClean="0">
                <a:cs typeface="DecoType Naskh" pitchFamily="2" charset="-78"/>
              </a:rPr>
              <a:t>صح </a:t>
            </a:r>
            <a:r>
              <a:rPr lang="ar-SA" sz="2400" dirty="0">
                <a:cs typeface="DecoType Naskh" pitchFamily="2" charset="-78"/>
              </a:rPr>
              <a:t>فيها حديث ابن عباس عن نبينا صلى الله عليه </a:t>
            </a:r>
            <a:r>
              <a:rPr lang="ar-SA" sz="2400" dirty="0" smtClean="0">
                <a:cs typeface="DecoType Naskh" pitchFamily="2" charset="-78"/>
              </a:rPr>
              <a:t>وسلم:</a:t>
            </a:r>
          </a:p>
          <a:p>
            <a:pPr algn="ctr">
              <a:lnSpc>
                <a:spcPct val="150000"/>
              </a:lnSpc>
            </a:pPr>
            <a:r>
              <a:rPr lang="ar-SA"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DecoType Naskh" pitchFamily="2" charset="-78"/>
              </a:rPr>
              <a:t>(( </a:t>
            </a:r>
            <a:r>
              <a:rPr lang="ar-SA"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DecoType Naskh" pitchFamily="2" charset="-78"/>
              </a:rPr>
              <a:t>مَا مِنْ أَيَّامٍ الْعَمَلُ الصَّالِحُ فِيهَا أَحَبُّ إِلَى اللَّهِ مِنْ هَذِهِ الْأَيَّامِ يَعْنِي أَيَّامَ الْعَشْرِ قَالُوا يَا رَسُولَ اللَّهِ وَلَا الْجِهَادُ فِي سَبِيلِ اللَّهِ قَالَ وَلَا الْجِهَادُ فِي سَبِيلِ اللَّهِ إِلَّا رَجُلٌ خَرَجَ بِنَفْسِهِ وَمَالِهِ فَلَمْ يَرْجِعْ مِنْ ذَلِكَ </a:t>
            </a:r>
            <a:r>
              <a:rPr lang="ar-SA"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DecoType Naskh" pitchFamily="2" charset="-78"/>
              </a:rPr>
              <a:t>بِشَيء </a:t>
            </a:r>
            <a:r>
              <a:rPr lang="ar-SA"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DecoType Naskh" pitchFamily="2" charset="-78"/>
              </a:rPr>
              <a:t>)) . </a:t>
            </a:r>
            <a:endParaRPr lang="ar-SA"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DecoType Naskh" pitchFamily="2" charset="-78"/>
            </a:endParaRPr>
          </a:p>
        </p:txBody>
      </p:sp>
      <p:sp>
        <p:nvSpPr>
          <p:cNvPr id="4" name="مستطيل 3"/>
          <p:cNvSpPr/>
          <p:nvPr/>
        </p:nvSpPr>
        <p:spPr>
          <a:xfrm>
            <a:off x="142844" y="4429132"/>
            <a:ext cx="8429684" cy="461665"/>
          </a:xfrm>
          <a:prstGeom prst="rect">
            <a:avLst/>
          </a:prstGeom>
        </p:spPr>
        <p:txBody>
          <a:bodyPr wrap="square">
            <a:spAutoFit/>
          </a:bodyPr>
          <a:lstStyle/>
          <a:p>
            <a:r>
              <a:rPr lang="ar-SA" sz="2400" dirty="0">
                <a:cs typeface="DecoType Naskh" pitchFamily="2" charset="-78"/>
              </a:rPr>
              <a:t>كذلك يجتمع فيها من أمهات العبادة ما لا يجتمع في غيرها كالحج ، والعمرة ، والصيام ، والصدقة ، </a:t>
            </a:r>
            <a:r>
              <a:rPr lang="ar-SA" sz="2400" dirty="0" smtClean="0">
                <a:cs typeface="DecoType Naskh" pitchFamily="2" charset="-78"/>
              </a:rPr>
              <a:t>والصلاة</a:t>
            </a:r>
            <a:endParaRPr lang="ar-SA" sz="2400" dirty="0">
              <a:cs typeface="DecoType Naskh" pitchFamily="2" charset="-78"/>
            </a:endParaRPr>
          </a:p>
        </p:txBody>
      </p:sp>
      <p:sp>
        <p:nvSpPr>
          <p:cNvPr id="5" name="مستطيل 4"/>
          <p:cNvSpPr/>
          <p:nvPr/>
        </p:nvSpPr>
        <p:spPr>
          <a:xfrm>
            <a:off x="142844" y="5715016"/>
            <a:ext cx="8786874" cy="830997"/>
          </a:xfrm>
          <a:prstGeom prst="rect">
            <a:avLst/>
          </a:prstGeom>
        </p:spPr>
        <p:txBody>
          <a:bodyPr wrap="square">
            <a:spAutoFit/>
          </a:bodyPr>
          <a:lstStyle/>
          <a:p>
            <a:pPr algn="ctr"/>
            <a:r>
              <a:rPr lang="ar-SA" sz="2400" dirty="0">
                <a:cs typeface="DecoType Naskh" pitchFamily="2" charset="-78"/>
              </a:rPr>
              <a:t>أيها الأخوة أن أدراك هذه العشر نعمة عظيمة من نعم الله تعالى على العبد فيجب علينا استشعار هذه النعمة واغتنام الفرصة فنخصها بمزيد عناية وتجاهد نفسنا بالطاعة  </a:t>
            </a:r>
            <a:endParaRPr lang="ar-SA" sz="2400" dirty="0">
              <a:cs typeface="DecoType Naskh" pitchFamily="2" charset="-78"/>
            </a:endParaRPr>
          </a:p>
        </p:txBody>
      </p:sp>
      <p:sp>
        <p:nvSpPr>
          <p:cNvPr id="6" name="مربع نص 5"/>
          <p:cNvSpPr txBox="1"/>
          <p:nvPr/>
        </p:nvSpPr>
        <p:spPr>
          <a:xfrm>
            <a:off x="8501090" y="2285992"/>
            <a:ext cx="474810" cy="923330"/>
          </a:xfrm>
          <a:prstGeom prst="rect">
            <a:avLst/>
          </a:prstGeom>
          <a:noFill/>
        </p:spPr>
        <p:txBody>
          <a:bodyPr wrap="none" rtlCol="1">
            <a:spAutoFit/>
          </a:bodyPr>
          <a:lstStyle/>
          <a:p>
            <a:r>
              <a:rPr lang="ar-SA" sz="5400" dirty="0" smtClean="0">
                <a:cs typeface="DecoType Naskh" pitchFamily="2" charset="-78"/>
              </a:rPr>
              <a:t>2</a:t>
            </a:r>
            <a:endParaRPr lang="ar-SA" sz="5400" dirty="0">
              <a:cs typeface="DecoType Naskh" pitchFamily="2" charset="-78"/>
            </a:endParaRPr>
          </a:p>
        </p:txBody>
      </p:sp>
      <p:sp>
        <p:nvSpPr>
          <p:cNvPr id="7" name="مربع نص 6"/>
          <p:cNvSpPr txBox="1"/>
          <p:nvPr/>
        </p:nvSpPr>
        <p:spPr>
          <a:xfrm>
            <a:off x="8585354" y="4214818"/>
            <a:ext cx="461986" cy="923330"/>
          </a:xfrm>
          <a:prstGeom prst="rect">
            <a:avLst/>
          </a:prstGeom>
          <a:noFill/>
        </p:spPr>
        <p:txBody>
          <a:bodyPr wrap="none" rtlCol="1">
            <a:spAutoFit/>
          </a:bodyPr>
          <a:lstStyle/>
          <a:p>
            <a:r>
              <a:rPr lang="ar-SA" sz="5400" dirty="0" smtClean="0">
                <a:cs typeface="DecoType Naskh" pitchFamily="2" charset="-78"/>
              </a:rPr>
              <a:t>3</a:t>
            </a:r>
            <a:endParaRPr lang="ar-SA" sz="5400" dirty="0">
              <a:cs typeface="DecoType Naskh" pitchFamily="2" charset="-78"/>
            </a:endParaRPr>
          </a:p>
        </p:txBody>
      </p:sp>
      <p:sp>
        <p:nvSpPr>
          <p:cNvPr id="8" name="مستطيل 7"/>
          <p:cNvSpPr/>
          <p:nvPr/>
        </p:nvSpPr>
        <p:spPr>
          <a:xfrm>
            <a:off x="6000760" y="642918"/>
            <a:ext cx="2844048" cy="707886"/>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DecoType Naskh" pitchFamily="2" charset="-78"/>
              </a:rPr>
              <a:t>أفضل أيام العام ...</a:t>
            </a:r>
            <a:endParaRPr lang="ar-S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14282" y="428604"/>
            <a:ext cx="8786842" cy="830997"/>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DecoType Naskh" pitchFamily="2" charset="-78"/>
              </a:rPr>
              <a:t>أيها </a:t>
            </a:r>
            <a:r>
              <a:rPr lang="ar-SA"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DecoType Naskh" pitchFamily="2" charset="-78"/>
              </a:rPr>
              <a:t>الأخوة على سبيل التذكير هذه بعض الأعمال الصالحة التي يشرع التقرب بها إلى الله تعالى وليعلم أنه من الفطنة والفقه أن يختار المسلم من الأعمال أحبها إلى الله تعالى فيتقرب بها فالعمل في العشر محبوب أيا كان نوعه </a:t>
            </a:r>
            <a:r>
              <a:rPr lang="ar-S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DecoType Naskh" pitchFamily="2" charset="-78"/>
              </a:rPr>
              <a:t>:</a:t>
            </a:r>
            <a:r>
              <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endPar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2051" name="Picture 3" descr="C:\Documents and Settings\BanIm\My Documents\49_11227901365.jpg"/>
          <p:cNvPicPr>
            <a:picLocks noChangeAspect="1" noChangeArrowheads="1"/>
          </p:cNvPicPr>
          <p:nvPr/>
        </p:nvPicPr>
        <p:blipFill>
          <a:blip r:embed="rId2"/>
          <a:srcRect r="51250"/>
          <a:stretch>
            <a:fillRect/>
          </a:stretch>
        </p:blipFill>
        <p:spPr bwMode="auto">
          <a:xfrm>
            <a:off x="6215074" y="1643050"/>
            <a:ext cx="2714664" cy="5000660"/>
          </a:xfrm>
          <a:prstGeom prst="rect">
            <a:avLst/>
          </a:prstGeom>
          <a:noFill/>
        </p:spPr>
      </p:pic>
      <p:pic>
        <p:nvPicPr>
          <p:cNvPr id="2052" name="Picture 4" descr="C:\Documents and Settings\BanIm\My Documents\219.jpg"/>
          <p:cNvPicPr>
            <a:picLocks noChangeAspect="1" noChangeArrowheads="1"/>
          </p:cNvPicPr>
          <p:nvPr/>
        </p:nvPicPr>
        <p:blipFill>
          <a:blip r:embed="rId3"/>
          <a:srcRect/>
          <a:stretch>
            <a:fillRect/>
          </a:stretch>
        </p:blipFill>
        <p:spPr bwMode="auto">
          <a:xfrm>
            <a:off x="3286116" y="1643050"/>
            <a:ext cx="2786082" cy="5000660"/>
          </a:xfrm>
          <a:prstGeom prst="rect">
            <a:avLst/>
          </a:prstGeom>
          <a:noFill/>
        </p:spPr>
      </p:pic>
      <p:pic>
        <p:nvPicPr>
          <p:cNvPr id="2053" name="Picture 5" descr="C:\Documents and Settings\BanIm\My Documents\ShowPic.php.jpg"/>
          <p:cNvPicPr>
            <a:picLocks noChangeAspect="1" noChangeArrowheads="1"/>
          </p:cNvPicPr>
          <p:nvPr/>
        </p:nvPicPr>
        <p:blipFill>
          <a:blip r:embed="rId4"/>
          <a:srcRect/>
          <a:stretch>
            <a:fillRect/>
          </a:stretch>
        </p:blipFill>
        <p:spPr bwMode="auto">
          <a:xfrm>
            <a:off x="142844" y="1643050"/>
            <a:ext cx="3000396" cy="2000264"/>
          </a:xfrm>
          <a:prstGeom prst="rect">
            <a:avLst/>
          </a:prstGeom>
          <a:noFill/>
        </p:spPr>
      </p:pic>
      <p:pic>
        <p:nvPicPr>
          <p:cNvPr id="2054" name="Picture 6" descr="C:\Documents and Settings\BanIm\My Documents\52072prayer340.jpg"/>
          <p:cNvPicPr>
            <a:picLocks noChangeAspect="1" noChangeArrowheads="1"/>
          </p:cNvPicPr>
          <p:nvPr/>
        </p:nvPicPr>
        <p:blipFill>
          <a:blip r:embed="rId5"/>
          <a:srcRect/>
          <a:stretch>
            <a:fillRect/>
          </a:stretch>
        </p:blipFill>
        <p:spPr bwMode="auto">
          <a:xfrm>
            <a:off x="142844" y="5143512"/>
            <a:ext cx="3000396" cy="1512805"/>
          </a:xfrm>
          <a:prstGeom prst="rect">
            <a:avLst/>
          </a:prstGeom>
          <a:noFill/>
        </p:spPr>
      </p:pic>
      <p:sp>
        <p:nvSpPr>
          <p:cNvPr id="9" name="مربع نص 8"/>
          <p:cNvSpPr txBox="1"/>
          <p:nvPr/>
        </p:nvSpPr>
        <p:spPr>
          <a:xfrm>
            <a:off x="6572264" y="2000240"/>
            <a:ext cx="2081019" cy="646331"/>
          </a:xfrm>
          <a:prstGeom prst="rect">
            <a:avLst/>
          </a:prstGeom>
          <a:noFill/>
        </p:spPr>
        <p:txBody>
          <a:bodyPr wrap="non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Samra" pitchFamily="2" charset="-78"/>
                <a:cs typeface="Hacen Samra" pitchFamily="2" charset="-78"/>
              </a:rPr>
              <a:t>الحج والعمرة</a:t>
            </a:r>
            <a:endParaRPr lang="ar-SA"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Samra" pitchFamily="2" charset="-78"/>
              <a:cs typeface="Hacen Samra" pitchFamily="2" charset="-78"/>
            </a:endParaRPr>
          </a:p>
        </p:txBody>
      </p:sp>
      <p:sp>
        <p:nvSpPr>
          <p:cNvPr id="10" name="مربع نص 9"/>
          <p:cNvSpPr txBox="1"/>
          <p:nvPr/>
        </p:nvSpPr>
        <p:spPr>
          <a:xfrm>
            <a:off x="3786182" y="5929330"/>
            <a:ext cx="1680268" cy="646331"/>
          </a:xfrm>
          <a:prstGeom prst="rect">
            <a:avLst/>
          </a:prstGeom>
          <a:noFill/>
        </p:spPr>
        <p:txBody>
          <a:bodyPr wrap="non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Samra" pitchFamily="2" charset="-78"/>
                <a:cs typeface="Hacen Samra" pitchFamily="2" charset="-78"/>
              </a:rPr>
              <a:t>بر الوالدين</a:t>
            </a:r>
            <a:endParaRPr lang="ar-SA"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Samra" pitchFamily="2" charset="-78"/>
              <a:cs typeface="Hacen Samra" pitchFamily="2" charset="-78"/>
            </a:endParaRPr>
          </a:p>
        </p:txBody>
      </p:sp>
      <p:sp>
        <p:nvSpPr>
          <p:cNvPr id="11" name="مربع نص 10"/>
          <p:cNvSpPr txBox="1"/>
          <p:nvPr/>
        </p:nvSpPr>
        <p:spPr>
          <a:xfrm>
            <a:off x="214282" y="1714488"/>
            <a:ext cx="2834430" cy="646331"/>
          </a:xfrm>
          <a:prstGeom prst="rect">
            <a:avLst/>
          </a:prstGeom>
          <a:noFill/>
        </p:spPr>
        <p:txBody>
          <a:bodyPr wrap="non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Samra" pitchFamily="2" charset="-78"/>
                <a:cs typeface="Hacen Samra" pitchFamily="2" charset="-78"/>
              </a:rPr>
              <a:t>الصلاة في وقتها</a:t>
            </a:r>
            <a:endParaRPr lang="ar-SA"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Samra" pitchFamily="2" charset="-78"/>
              <a:cs typeface="Hacen Samra" pitchFamily="2" charset="-78"/>
            </a:endParaRPr>
          </a:p>
        </p:txBody>
      </p:sp>
      <p:sp>
        <p:nvSpPr>
          <p:cNvPr id="12" name="مربع نص 11"/>
          <p:cNvSpPr txBox="1"/>
          <p:nvPr/>
        </p:nvSpPr>
        <p:spPr>
          <a:xfrm>
            <a:off x="857224" y="5214950"/>
            <a:ext cx="2164375" cy="646331"/>
          </a:xfrm>
          <a:prstGeom prst="rect">
            <a:avLst/>
          </a:prstGeom>
          <a:noFill/>
        </p:spPr>
        <p:txBody>
          <a:bodyPr wrap="non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Samra" pitchFamily="2" charset="-78"/>
                <a:cs typeface="Hacen Samra" pitchFamily="2" charset="-78"/>
              </a:rPr>
              <a:t>كثرة السجود</a:t>
            </a:r>
            <a:endParaRPr lang="ar-SA"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Samra" pitchFamily="2" charset="-78"/>
              <a:cs typeface="Hacen Samra" pitchFamily="2" charset="-78"/>
            </a:endParaRPr>
          </a:p>
        </p:txBody>
      </p:sp>
      <p:pic>
        <p:nvPicPr>
          <p:cNvPr id="2055" name="Picture 7" descr="C:\Documents and Settings\BanIm\My Documents\6109.jpg"/>
          <p:cNvPicPr>
            <a:picLocks noChangeAspect="1" noChangeArrowheads="1"/>
          </p:cNvPicPr>
          <p:nvPr/>
        </p:nvPicPr>
        <p:blipFill>
          <a:blip r:embed="rId6"/>
          <a:srcRect/>
          <a:stretch>
            <a:fillRect/>
          </a:stretch>
        </p:blipFill>
        <p:spPr bwMode="auto">
          <a:xfrm>
            <a:off x="142844" y="3714752"/>
            <a:ext cx="3000396" cy="1357322"/>
          </a:xfrm>
          <a:prstGeom prst="rect">
            <a:avLst/>
          </a:prstGeom>
          <a:noFill/>
        </p:spPr>
      </p:pic>
      <p:sp>
        <p:nvSpPr>
          <p:cNvPr id="15" name="مربع نص 14"/>
          <p:cNvSpPr txBox="1"/>
          <p:nvPr/>
        </p:nvSpPr>
        <p:spPr>
          <a:xfrm>
            <a:off x="1857356" y="4429132"/>
            <a:ext cx="1175322" cy="646331"/>
          </a:xfrm>
          <a:prstGeom prst="rect">
            <a:avLst/>
          </a:prstGeom>
          <a:noFill/>
        </p:spPr>
        <p:txBody>
          <a:bodyPr wrap="non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3600" b="1" dirty="0" smtClean="0">
                <a:ln w="11430"/>
                <a:solidFill>
                  <a:schemeClr val="tx2">
                    <a:lumMod val="75000"/>
                  </a:schemeClr>
                </a:solidFill>
                <a:effectLst>
                  <a:outerShdw blurRad="50800" dist="39000" dir="5460000" algn="tl">
                    <a:srgbClr val="000000">
                      <a:alpha val="38000"/>
                    </a:srgbClr>
                  </a:outerShdw>
                </a:effectLst>
                <a:latin typeface="Hacen Samra" pitchFamily="2" charset="-78"/>
                <a:cs typeface="Hacen Samra" pitchFamily="2" charset="-78"/>
              </a:rPr>
              <a:t>الصيام</a:t>
            </a:r>
            <a:endParaRPr lang="ar-SA" sz="3600" b="1" dirty="0">
              <a:ln w="11430"/>
              <a:solidFill>
                <a:schemeClr val="tx2">
                  <a:lumMod val="75000"/>
                </a:schemeClr>
              </a:solidFill>
              <a:effectLst>
                <a:outerShdw blurRad="50800" dist="39000" dir="5460000" algn="tl">
                  <a:srgbClr val="000000">
                    <a:alpha val="38000"/>
                  </a:srgbClr>
                </a:outerShdw>
              </a:effectLst>
              <a:latin typeface="Hacen Samra" pitchFamily="2" charset="-78"/>
              <a:cs typeface="Hacen Samra" pitchFamily="2" charset="-78"/>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2000"/>
                                        <p:tgtEl>
                                          <p:spTgt spid="205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2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053"/>
                                        </p:tgtEl>
                                        <p:attrNameLst>
                                          <p:attrName>style.visibility</p:attrName>
                                        </p:attrNameLst>
                                      </p:cBhvr>
                                      <p:to>
                                        <p:strVal val="visible"/>
                                      </p:to>
                                    </p:set>
                                    <p:animEffect transition="in" filter="fade">
                                      <p:cBhvr>
                                        <p:cTn id="15" dur="2000"/>
                                        <p:tgtEl>
                                          <p:spTgt spid="205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20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054"/>
                                        </p:tgtEl>
                                        <p:attrNameLst>
                                          <p:attrName>style.visibility</p:attrName>
                                        </p:attrNameLst>
                                      </p:cBhvr>
                                      <p:to>
                                        <p:strVal val="visible"/>
                                      </p:to>
                                    </p:set>
                                    <p:animEffect transition="in" filter="fade">
                                      <p:cBhvr>
                                        <p:cTn id="23" dur="2000"/>
                                        <p:tgtEl>
                                          <p:spTgt spid="205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20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052"/>
                                        </p:tgtEl>
                                        <p:attrNameLst>
                                          <p:attrName>style.visibility</p:attrName>
                                        </p:attrNameLst>
                                      </p:cBhvr>
                                      <p:to>
                                        <p:strVal val="visible"/>
                                      </p:to>
                                    </p:set>
                                    <p:animEffect transition="in" filter="fade">
                                      <p:cBhvr>
                                        <p:cTn id="31" dur="2000"/>
                                        <p:tgtEl>
                                          <p:spTgt spid="205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20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2055"/>
                                        </p:tgtEl>
                                        <p:attrNameLst>
                                          <p:attrName>style.visibility</p:attrName>
                                        </p:attrNameLst>
                                      </p:cBhvr>
                                      <p:to>
                                        <p:strVal val="visible"/>
                                      </p:to>
                                    </p:set>
                                    <p:animEffect transition="in" filter="fade">
                                      <p:cBhvr>
                                        <p:cTn id="39" dur="2000"/>
                                        <p:tgtEl>
                                          <p:spTgt spid="205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14282" y="428604"/>
            <a:ext cx="8786842" cy="830997"/>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DecoType Naskh" pitchFamily="2" charset="-78"/>
              </a:rPr>
              <a:t>أيها </a:t>
            </a:r>
            <a:r>
              <a:rPr lang="ar-SA"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DecoType Naskh" pitchFamily="2" charset="-78"/>
              </a:rPr>
              <a:t>الأخوة على سبيل التذكير هذه بعض الأعمال الصالحة التي يشرع التقرب بها إلى الله تعالى وليعلم أنه من الفطنة والفقه أن يختار المسلم من الأعمال أحبها إلى الله تعالى فيتقرب بها فالعمل في العشر محبوب أيا كان نوعه </a:t>
            </a:r>
            <a:r>
              <a:rPr lang="ar-S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DecoType Naskh" pitchFamily="2" charset="-78"/>
              </a:rPr>
              <a:t>:</a:t>
            </a:r>
            <a:r>
              <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endPar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مستطيل 4"/>
          <p:cNvSpPr/>
          <p:nvPr/>
        </p:nvSpPr>
        <p:spPr>
          <a:xfrm>
            <a:off x="214282" y="1714488"/>
            <a:ext cx="6286544" cy="4524315"/>
          </a:xfrm>
          <a:prstGeom prst="rect">
            <a:avLst/>
          </a:prstGeom>
        </p:spPr>
        <p:txBody>
          <a:bodyPr wrap="square">
            <a:spAutoFit/>
          </a:bodyPr>
          <a:lstStyle/>
          <a:p>
            <a:pPr algn="justLow"/>
            <a:r>
              <a:rPr lang="ar-SA" sz="2400" dirty="0" smtClean="0">
                <a:cs typeface="DecoType Naskh" pitchFamily="2" charset="-78"/>
              </a:rPr>
              <a:t>القرآن </a:t>
            </a:r>
            <a:r>
              <a:rPr lang="ar-SA" sz="2400" dirty="0">
                <a:cs typeface="DecoType Naskh" pitchFamily="2" charset="-78"/>
              </a:rPr>
              <a:t>التجارة التي لن تبور اختمه في هذه العشر وهو عمل مبارك محبوب عند الله ففي حديث عقبة بن عامر </a:t>
            </a:r>
            <a:r>
              <a:rPr lang="ar-SA" sz="2400" dirty="0" err="1">
                <a:cs typeface="DecoType Naskh" pitchFamily="2" charset="-78"/>
              </a:rPr>
              <a:t>ان</a:t>
            </a:r>
            <a:r>
              <a:rPr lang="ar-SA" sz="2400" dirty="0">
                <a:cs typeface="DecoType Naskh" pitchFamily="2" charset="-78"/>
              </a:rPr>
              <a:t> رسول الله قرأ قوله </a:t>
            </a:r>
            <a:r>
              <a:rPr lang="ar-SA" sz="2400" dirty="0" smtClean="0">
                <a:cs typeface="DecoType Naskh" pitchFamily="2" charset="-78"/>
              </a:rPr>
              <a:t>تعالى:</a:t>
            </a:r>
          </a:p>
          <a:p>
            <a:pPr algn="ctr"/>
            <a:r>
              <a:rPr lang="ar-SA" sz="2400" b="1" dirty="0">
                <a:ln w="1905"/>
                <a:solidFill>
                  <a:schemeClr val="accent1">
                    <a:lumMod val="75000"/>
                  </a:schemeClr>
                </a:solidFill>
                <a:effectLst>
                  <a:innerShdw blurRad="69850" dist="43180" dir="5400000">
                    <a:srgbClr val="000000">
                      <a:alpha val="65000"/>
                    </a:srgbClr>
                  </a:innerShdw>
                </a:effectLst>
                <a:cs typeface="DecoType Naskh" pitchFamily="2" charset="-78"/>
              </a:rPr>
              <a:t>{ وَإِنَّهُ لَكِتَابٌ عَزِيزٌ * لا يَأْتِيهِ الْبَاطِلُ مِنْ بَيْنِ يَدَيْهِ وَلا مِنْ خَلْفِهِ تَنزِيلٌ مِنْ حَكِيمٍ حَمِيدٍ }</a:t>
            </a:r>
          </a:p>
          <a:p>
            <a:pPr algn="justLow"/>
            <a:r>
              <a:rPr lang="ar-SA" sz="2400" dirty="0" smtClean="0">
                <a:cs typeface="DecoType Naskh" pitchFamily="2" charset="-78"/>
              </a:rPr>
              <a:t>فقال </a:t>
            </a:r>
            <a:r>
              <a:rPr lang="ar-SA" sz="2400" dirty="0">
                <a:cs typeface="DecoType Naskh" pitchFamily="2" charset="-78"/>
              </a:rPr>
              <a:t>: وأنكم لن ترجعوا إلى الله بشيء أحب إليه من شيء خرج منه – يعني القرآن </a:t>
            </a:r>
            <a:r>
              <a:rPr lang="ar-SA" sz="2400" dirty="0" smtClean="0">
                <a:cs typeface="DecoType Naskh" pitchFamily="2" charset="-78"/>
              </a:rPr>
              <a:t>))</a:t>
            </a:r>
          </a:p>
          <a:p>
            <a:pPr algn="justLow"/>
            <a:r>
              <a:rPr lang="ar-SA" sz="2400" dirty="0" smtClean="0">
                <a:cs typeface="DecoType Naskh" pitchFamily="2" charset="-78"/>
              </a:rPr>
              <a:t>	مع </a:t>
            </a:r>
            <a:r>
              <a:rPr lang="ar-SA" sz="2400" dirty="0">
                <a:cs typeface="DecoType Naskh" pitchFamily="2" charset="-78"/>
              </a:rPr>
              <a:t>القراءة تدبر ما تقرأ وحرك به قلبك فإن لين القلب صفة يحبها الله والقرآن يلين القلوب ففي الحديث </a:t>
            </a:r>
            <a:r>
              <a:rPr lang="ar-SA"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DecoType Naskh" pitchFamily="2" charset="-78"/>
              </a:rPr>
              <a:t>(( أن لله آنية في الأرض وآنية ربكم قلوب عباده الصالحين وأحبها إليه ألينها وأرقها )) </a:t>
            </a:r>
            <a:endParaRPr lang="ar-SA" sz="2400" dirty="0" smtClean="0">
              <a:cs typeface="DecoType Naskh" pitchFamily="2" charset="-78"/>
            </a:endParaRPr>
          </a:p>
          <a:p>
            <a:pPr algn="justLow"/>
            <a:r>
              <a:rPr lang="ar-SA" sz="2400" dirty="0" smtClean="0">
                <a:cs typeface="DecoType Naskh" pitchFamily="2" charset="-78"/>
              </a:rPr>
              <a:t>	ومن </a:t>
            </a:r>
            <a:r>
              <a:rPr lang="ar-SA" sz="2400" dirty="0">
                <a:cs typeface="DecoType Naskh" pitchFamily="2" charset="-78"/>
              </a:rPr>
              <a:t>آثار هذا اللين يكون التأثر والبكاء من خشية الرحمن </a:t>
            </a:r>
            <a:r>
              <a:rPr lang="ar-SA" sz="2400" dirty="0" err="1">
                <a:cs typeface="DecoType Naskh" pitchFamily="2" charset="-78"/>
              </a:rPr>
              <a:t>وانها</a:t>
            </a:r>
            <a:r>
              <a:rPr lang="ar-SA" sz="2400" dirty="0">
                <a:cs typeface="DecoType Naskh" pitchFamily="2" charset="-78"/>
              </a:rPr>
              <a:t> لقطرات يحبها الله ففي حديث أبي إمامة </a:t>
            </a:r>
            <a:r>
              <a:rPr lang="ar-SA" sz="2400" dirty="0" err="1">
                <a:cs typeface="DecoType Naskh" pitchFamily="2" charset="-78"/>
              </a:rPr>
              <a:t>الباهلي</a:t>
            </a:r>
            <a:r>
              <a:rPr lang="ar-SA" sz="2400" dirty="0">
                <a:cs typeface="DecoType Naskh" pitchFamily="2" charset="-78"/>
              </a:rPr>
              <a:t> </a:t>
            </a:r>
            <a:r>
              <a:rPr lang="ar-SA"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DecoType Naskh" pitchFamily="2" charset="-78"/>
              </a:rPr>
              <a:t>(( ليس شيء أحب إلى الله من قطرتين وأثرين قال في القطرتين ، قطرة دموع من خشية الله .. الحديث </a:t>
            </a:r>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endParaRPr lang="ar-SA" dirty="0"/>
          </a:p>
        </p:txBody>
      </p:sp>
      <p:pic>
        <p:nvPicPr>
          <p:cNvPr id="3074" name="Picture 2" descr="C:\Documents and Settings\BanIm\My Documents\1366703722_1e5882b7ac.jpg"/>
          <p:cNvPicPr>
            <a:picLocks noChangeAspect="1" noChangeArrowheads="1"/>
          </p:cNvPicPr>
          <p:nvPr/>
        </p:nvPicPr>
        <p:blipFill>
          <a:blip r:embed="rId2"/>
          <a:srcRect b="6249"/>
          <a:stretch>
            <a:fillRect/>
          </a:stretch>
        </p:blipFill>
        <p:spPr bwMode="auto">
          <a:xfrm>
            <a:off x="6572264" y="1571612"/>
            <a:ext cx="2390769" cy="5000660"/>
          </a:xfrm>
          <a:prstGeom prst="rect">
            <a:avLst/>
          </a:prstGeom>
          <a:noFill/>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074"/>
                                        </p:tgtEl>
                                        <p:attrNameLst>
                                          <p:attrName>style.visibility</p:attrName>
                                        </p:attrNameLst>
                                      </p:cBhvr>
                                      <p:to>
                                        <p:strVal val="visible"/>
                                      </p:to>
                                    </p:set>
                                    <p:animEffect transition="in" filter="fade">
                                      <p:cBhvr>
                                        <p:cTn id="10"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14282" y="2928934"/>
            <a:ext cx="8715404" cy="3539430"/>
          </a:xfrm>
          <a:prstGeom prst="rect">
            <a:avLst/>
          </a:prstGeom>
        </p:spPr>
        <p:txBody>
          <a:bodyPr wrap="square">
            <a:spAutoFit/>
          </a:bodyPr>
          <a:lstStyle/>
          <a:p>
            <a:r>
              <a:rPr lang="ar-SA" sz="2800" dirty="0" smtClean="0">
                <a:effectLst>
                  <a:outerShdw blurRad="63500" sx="102000" sy="102000" algn="ctr" rotWithShape="0">
                    <a:prstClr val="black">
                      <a:alpha val="40000"/>
                    </a:prstClr>
                  </a:outerShdw>
                </a:effectLst>
                <a:cs typeface="DecoType Naskh" pitchFamily="2" charset="-78"/>
              </a:rPr>
              <a:t>أيها </a:t>
            </a:r>
            <a:r>
              <a:rPr lang="ar-SA" sz="2800" dirty="0">
                <a:effectLst>
                  <a:outerShdw blurRad="63500" sx="102000" sy="102000" algn="ctr" rotWithShape="0">
                    <a:prstClr val="black">
                      <a:alpha val="40000"/>
                    </a:prstClr>
                  </a:outerShdw>
                </a:effectLst>
                <a:cs typeface="DecoType Naskh" pitchFamily="2" charset="-78"/>
              </a:rPr>
              <a:t>الأحبة ما ذكرته هنا ليس المقصود منه الحصر فكل الأعمال الصالحة في هذه الأيام يحبها </a:t>
            </a:r>
            <a:r>
              <a:rPr lang="ar-SA" sz="2800" dirty="0" smtClean="0">
                <a:effectLst>
                  <a:outerShdw blurRad="63500" sx="102000" sy="102000" algn="ctr" rotWithShape="0">
                    <a:prstClr val="black">
                      <a:alpha val="40000"/>
                    </a:prstClr>
                  </a:outerShdw>
                </a:effectLst>
                <a:cs typeface="DecoType Naskh" pitchFamily="2" charset="-78"/>
              </a:rPr>
              <a:t>الله ولكني </a:t>
            </a:r>
            <a:r>
              <a:rPr lang="ar-SA" sz="2800" dirty="0">
                <a:effectLst>
                  <a:outerShdw blurRad="63500" sx="102000" sy="102000" algn="ctr" rotWithShape="0">
                    <a:prstClr val="black">
                      <a:alpha val="40000"/>
                    </a:prstClr>
                  </a:outerShdw>
                </a:effectLst>
                <a:cs typeface="DecoType Naskh" pitchFamily="2" charset="-78"/>
              </a:rPr>
              <a:t>خصصت ما ورد فيه النص بأنه محبوب عند الله وهو مشروع في كل وقت </a:t>
            </a:r>
            <a:r>
              <a:rPr lang="ar-SA" sz="2800" dirty="0" smtClean="0">
                <a:effectLst>
                  <a:outerShdw blurRad="63500" sx="102000" sy="102000" algn="ctr" rotWithShape="0">
                    <a:prstClr val="black">
                      <a:alpha val="40000"/>
                    </a:prstClr>
                  </a:outerShdw>
                </a:effectLst>
                <a:cs typeface="DecoType Naskh" pitchFamily="2" charset="-78"/>
              </a:rPr>
              <a:t>...</a:t>
            </a:r>
          </a:p>
          <a:p>
            <a:r>
              <a:rPr lang="ar-SA" sz="2800" dirty="0" smtClean="0">
                <a:effectLst>
                  <a:outerShdw blurRad="63500" sx="102000" sy="102000" algn="ctr" rotWithShape="0">
                    <a:prstClr val="black">
                      <a:alpha val="40000"/>
                    </a:prstClr>
                  </a:outerShdw>
                </a:effectLst>
                <a:cs typeface="DecoType Naskh" pitchFamily="2" charset="-78"/>
              </a:rPr>
              <a:t>والمقصود </a:t>
            </a:r>
            <a:r>
              <a:rPr lang="ar-SA" sz="2800" dirty="0">
                <a:effectLst>
                  <a:outerShdw blurRad="63500" sx="102000" sy="102000" algn="ctr" rotWithShape="0">
                    <a:prstClr val="black">
                      <a:alpha val="40000"/>
                    </a:prstClr>
                  </a:outerShdw>
                </a:effectLst>
                <a:cs typeface="DecoType Naskh" pitchFamily="2" charset="-78"/>
              </a:rPr>
              <a:t>تحصيل أكبر ثمرة مرجوة من الأعمال الصالحة في هذه العشر </a:t>
            </a:r>
            <a:r>
              <a:rPr lang="ar-SA" sz="2800" dirty="0" smtClean="0">
                <a:effectLst>
                  <a:outerShdw blurRad="63500" sx="102000" sy="102000" algn="ctr" rotWithShape="0">
                    <a:prstClr val="black">
                      <a:alpha val="40000"/>
                    </a:prstClr>
                  </a:outerShdw>
                </a:effectLst>
                <a:cs typeface="DecoType Naskh" pitchFamily="2" charset="-78"/>
              </a:rPr>
              <a:t>..</a:t>
            </a:r>
          </a:p>
          <a:p>
            <a:r>
              <a:rPr lang="ar-SA" sz="2800" dirty="0" smtClean="0">
                <a:effectLst>
                  <a:outerShdw blurRad="63500" sx="102000" sy="102000" algn="ctr" rotWithShape="0">
                    <a:prstClr val="black">
                      <a:alpha val="40000"/>
                    </a:prstClr>
                  </a:outerShdw>
                </a:effectLst>
                <a:cs typeface="DecoType Naskh" pitchFamily="2" charset="-78"/>
              </a:rPr>
              <a:t>وإلا </a:t>
            </a:r>
            <a:r>
              <a:rPr lang="ar-SA" sz="2800" dirty="0">
                <a:effectLst>
                  <a:outerShdw blurRad="63500" sx="102000" sy="102000" algn="ctr" rotWithShape="0">
                    <a:prstClr val="black">
                      <a:alpha val="40000"/>
                    </a:prstClr>
                  </a:outerShdw>
                </a:effectLst>
                <a:cs typeface="DecoType Naskh" pitchFamily="2" charset="-78"/>
              </a:rPr>
              <a:t>فهناك الدعاء وهو عبادة عظيمة وهناك الصيام خاصة يوم عرفه </a:t>
            </a:r>
            <a:r>
              <a:rPr lang="ar-SA" sz="2800" dirty="0" smtClean="0">
                <a:effectLst>
                  <a:outerShdw blurRad="63500" sx="102000" sy="102000" algn="ctr" rotWithShape="0">
                    <a:prstClr val="black">
                      <a:alpha val="40000"/>
                    </a:prstClr>
                  </a:outerShdw>
                </a:effectLst>
                <a:cs typeface="DecoType Naskh" pitchFamily="2" charset="-78"/>
              </a:rPr>
              <a:t>..</a:t>
            </a:r>
          </a:p>
          <a:p>
            <a:r>
              <a:rPr lang="ar-SA" sz="2800" dirty="0" smtClean="0">
                <a:effectLst>
                  <a:outerShdw blurRad="63500" sx="102000" sy="102000" algn="ctr" rotWithShape="0">
                    <a:prstClr val="black">
                      <a:alpha val="40000"/>
                    </a:prstClr>
                  </a:outerShdw>
                </a:effectLst>
                <a:cs typeface="DecoType Naskh" pitchFamily="2" charset="-78"/>
              </a:rPr>
              <a:t>وهناك </a:t>
            </a:r>
            <a:r>
              <a:rPr lang="ar-SA" sz="2800" dirty="0">
                <a:effectLst>
                  <a:outerShdw blurRad="63500" sx="102000" sy="102000" algn="ctr" rotWithShape="0">
                    <a:prstClr val="black">
                      <a:alpha val="40000"/>
                    </a:prstClr>
                  </a:outerShdw>
                </a:effectLst>
                <a:cs typeface="DecoType Naskh" pitchFamily="2" charset="-78"/>
              </a:rPr>
              <a:t>المشي إلى المسجد والمكث فيه وانتظار الصلاة بعد الصلاة ،إلى غير ذلك من الأعمال الصالحة .. </a:t>
            </a:r>
            <a:endParaRPr lang="ar-SA" sz="2800" dirty="0" smtClean="0">
              <a:effectLst>
                <a:outerShdw blurRad="63500" sx="102000" sy="102000" algn="ctr" rotWithShape="0">
                  <a:prstClr val="black">
                    <a:alpha val="40000"/>
                  </a:prstClr>
                </a:outerShdw>
              </a:effectLst>
              <a:cs typeface="DecoType Naskh" pitchFamily="2" charset="-78"/>
            </a:endParaRPr>
          </a:p>
          <a:p>
            <a:pPr algn="l"/>
            <a:endParaRPr lang="ar-SA" sz="2800" dirty="0" smtClean="0">
              <a:effectLst>
                <a:outerShdw blurRad="63500" sx="102000" sy="102000" algn="ctr" rotWithShape="0">
                  <a:prstClr val="black">
                    <a:alpha val="40000"/>
                  </a:prstClr>
                </a:outerShdw>
              </a:effectLst>
              <a:cs typeface="DecoType Naskh" pitchFamily="2" charset="-78"/>
            </a:endParaRPr>
          </a:p>
          <a:p>
            <a:pPr algn="l"/>
            <a:r>
              <a:rPr lang="ar-SA" sz="2800" dirty="0" smtClean="0">
                <a:effectLst>
                  <a:outerShdw blurRad="63500" sx="102000" sy="102000" algn="ctr" rotWithShape="0">
                    <a:prstClr val="black">
                      <a:alpha val="40000"/>
                    </a:prstClr>
                  </a:outerShdw>
                </a:effectLst>
                <a:cs typeface="DecoType Naskh" pitchFamily="2" charset="-78"/>
              </a:rPr>
              <a:t>جعلنا </a:t>
            </a:r>
            <a:r>
              <a:rPr lang="ar-SA" sz="2800" dirty="0">
                <a:effectLst>
                  <a:outerShdw blurRad="63500" sx="102000" sy="102000" algn="ctr" rotWithShape="0">
                    <a:prstClr val="black">
                      <a:alpha val="40000"/>
                    </a:prstClr>
                  </a:outerShdw>
                </a:effectLst>
                <a:cs typeface="DecoType Naskh" pitchFamily="2" charset="-78"/>
              </a:rPr>
              <a:t>الله من المسارعين في الخيرات والذين هم لها سابقون ... </a:t>
            </a:r>
            <a:r>
              <a:rPr lang="ar-SA" sz="2800" dirty="0" smtClean="0">
                <a:effectLst>
                  <a:outerShdw blurRad="63500" sx="102000" sy="102000" algn="ctr" rotWithShape="0">
                    <a:prstClr val="black">
                      <a:alpha val="40000"/>
                    </a:prstClr>
                  </a:outerShdw>
                </a:effectLst>
                <a:cs typeface="DecoType Naskh" pitchFamily="2" charset="-78"/>
              </a:rPr>
              <a:t>والحمد </a:t>
            </a:r>
            <a:r>
              <a:rPr lang="ar-SA" sz="2800" dirty="0">
                <a:effectLst>
                  <a:outerShdw blurRad="63500" sx="102000" sy="102000" algn="ctr" rotWithShape="0">
                    <a:prstClr val="black">
                      <a:alpha val="40000"/>
                    </a:prstClr>
                  </a:outerShdw>
                </a:effectLst>
                <a:cs typeface="DecoType Naskh" pitchFamily="2" charset="-78"/>
              </a:rPr>
              <a:t>لله رب العالمين ..</a:t>
            </a:r>
            <a:r>
              <a:rPr lang="ar-SA" sz="2800" dirty="0" smtClean="0">
                <a:effectLst>
                  <a:outerShdw blurRad="63500" sx="102000" sy="102000" algn="ctr" rotWithShape="0">
                    <a:prstClr val="black">
                      <a:alpha val="40000"/>
                    </a:prstClr>
                  </a:outerShdw>
                </a:effectLst>
                <a:cs typeface="DecoType Naskh" pitchFamily="2" charset="-78"/>
              </a:rPr>
              <a:t> </a:t>
            </a:r>
            <a:endParaRPr lang="ar-SA" sz="2800" dirty="0">
              <a:effectLst>
                <a:outerShdw blurRad="63500" sx="102000" sy="102000" algn="ctr" rotWithShape="0">
                  <a:prstClr val="black">
                    <a:alpha val="40000"/>
                  </a:prstClr>
                </a:outerShdw>
              </a:effectLst>
              <a:cs typeface="DecoType Naskh" pitchFamily="2" charset="-78"/>
            </a:endParaRPr>
          </a:p>
        </p:txBody>
      </p:sp>
      <p:sp>
        <p:nvSpPr>
          <p:cNvPr id="5" name="مستطيل 4"/>
          <p:cNvSpPr/>
          <p:nvPr/>
        </p:nvSpPr>
        <p:spPr>
          <a:xfrm>
            <a:off x="6215074" y="1857364"/>
            <a:ext cx="2813655" cy="646331"/>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الشيخ </a:t>
            </a:r>
            <a:r>
              <a:rPr lang="ar-SA"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عبيدالله</a:t>
            </a:r>
            <a:r>
              <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 بن أحمد </a:t>
            </a:r>
            <a:r>
              <a:rPr lang="ar-SA"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القحطاني</a:t>
            </a:r>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 </a:t>
            </a:r>
          </a:p>
          <a:p>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صيد الفوائد </a:t>
            </a:r>
            <a:endPar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endParaRPr>
          </a:p>
        </p:txBody>
      </p:sp>
      <p:sp>
        <p:nvSpPr>
          <p:cNvPr id="6" name="مستطيل 5"/>
          <p:cNvSpPr/>
          <p:nvPr/>
        </p:nvSpPr>
        <p:spPr>
          <a:xfrm>
            <a:off x="142844" y="2143116"/>
            <a:ext cx="5295104" cy="369332"/>
          </a:xfrm>
          <a:prstGeom prst="rect">
            <a:avLst/>
          </a:prstGeom>
        </p:spPr>
        <p:txBody>
          <a:bodyPr wrap="none">
            <a:spAutoFit/>
          </a:bodyPr>
          <a:lstStyle/>
          <a:p>
            <a:r>
              <a:rPr lang="en-US"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http://saaid.net/mktarat/hajj/98.htm</a:t>
            </a:r>
            <a:r>
              <a:rPr lang="en-US" dirty="0" smtClean="0"/>
              <a:t> </a:t>
            </a:r>
            <a:endParaRPr lang="ar-SA" dirty="0"/>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2" descr="C:\Documents and Settings\BanIm\My Documents\الملفّات المحمّلة\aboislamalgamed2pl0.jpg"/>
          <p:cNvPicPr>
            <a:picLocks noChangeAspect="1" noChangeArrowheads="1"/>
          </p:cNvPicPr>
          <p:nvPr/>
        </p:nvPicPr>
        <p:blipFill>
          <a:blip r:embed="rId2"/>
          <a:srcRect/>
          <a:stretch>
            <a:fillRect/>
          </a:stretch>
        </p:blipFill>
        <p:spPr bwMode="auto">
          <a:xfrm>
            <a:off x="2867025" y="1890713"/>
            <a:ext cx="3409950" cy="30765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مربع نص 2"/>
          <p:cNvSpPr txBox="1"/>
          <p:nvPr/>
        </p:nvSpPr>
        <p:spPr>
          <a:xfrm>
            <a:off x="2928928" y="5929330"/>
            <a:ext cx="3304110" cy="369332"/>
          </a:xfrm>
          <a:prstGeom prst="rect">
            <a:avLst/>
          </a:prstGeom>
          <a:noFill/>
        </p:spPr>
        <p:txBody>
          <a:bodyPr wrap="non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عضو رابطة </a:t>
            </a:r>
            <a:r>
              <a:rPr lang="ar-SA"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الجرافيك</a:t>
            </a:r>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الدعوي </a:t>
            </a:r>
            <a:endPar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مربع نص 3"/>
          <p:cNvSpPr txBox="1"/>
          <p:nvPr/>
        </p:nvSpPr>
        <p:spPr>
          <a:xfrm>
            <a:off x="2643174" y="6286520"/>
            <a:ext cx="4062331" cy="369332"/>
          </a:xfrm>
          <a:prstGeom prst="rect">
            <a:avLst/>
          </a:prstGeom>
          <a:noFill/>
        </p:spPr>
        <p:txBody>
          <a:bodyPr wrap="none" rtlCol="1">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SA" b="1" cap="all" dirty="0" smtClean="0">
                <a:ln w="0"/>
                <a:solidFill>
                  <a:srgbClr val="00B0F0"/>
                </a:solidFill>
                <a:effectLst>
                  <a:reflection blurRad="6350" stA="60000" endA="900" endPos="60000" dist="60007" dir="5400000" sy="-100000" algn="bl" rotWithShape="0"/>
                </a:effectLst>
              </a:rPr>
              <a:t>إعداد وتصميم / البحـ (بندر إمام) ـري</a:t>
            </a:r>
            <a:endParaRPr lang="ar-SA" b="1" cap="all" dirty="0">
              <a:ln w="0"/>
              <a:solidFill>
                <a:srgbClr val="00B0F0"/>
              </a:solidFill>
              <a:effectLst>
                <a:reflection blurRad="6350" stA="60000" endA="900" endPos="60000" dist="60007" dir="5400000" sy="-100000" algn="bl" rotWithShape="0"/>
              </a:effectLst>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20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3000364" y="1643050"/>
            <a:ext cx="6004144" cy="5047536"/>
          </a:xfrm>
          <a:prstGeom prst="rect">
            <a:avLst/>
          </a:prstGeom>
          <a:noFill/>
        </p:spPr>
        <p:txBody>
          <a:bodyPr wrap="square" rtlCol="1">
            <a:spAutoFit/>
          </a:bodyPr>
          <a:lstStyle/>
          <a:p>
            <a:pPr algn="justLow"/>
            <a:r>
              <a:rPr lang="ar-SA" sz="2400" dirty="0" smtClean="0">
                <a:cs typeface="DecoType Naskh" pitchFamily="2" charset="-78"/>
              </a:rPr>
              <a:t>	الحمد </a:t>
            </a:r>
            <a:r>
              <a:rPr lang="ar-SA" sz="2400" dirty="0">
                <a:cs typeface="DecoType Naskh" pitchFamily="2" charset="-78"/>
              </a:rPr>
              <a:t>لله الذي خلق الزمان وفضل بعضه على بعض وربك يخلق ما يشاء ويختار والصلاة على المصطفى المختار وعلى آله وصحبه الأخيار ... أما </a:t>
            </a:r>
            <a:r>
              <a:rPr lang="ar-SA" sz="2400" dirty="0" smtClean="0">
                <a:cs typeface="DecoType Naskh" pitchFamily="2" charset="-78"/>
              </a:rPr>
              <a:t>بعد .. </a:t>
            </a:r>
          </a:p>
          <a:p>
            <a:pPr algn="justLow"/>
            <a:endParaRPr lang="ar-SA" sz="1000" dirty="0" smtClean="0">
              <a:cs typeface="DecoType Naskh" pitchFamily="2" charset="-78"/>
            </a:endParaRPr>
          </a:p>
          <a:p>
            <a:pPr algn="justLow"/>
            <a:r>
              <a:rPr lang="ar-SA" sz="2400" dirty="0" smtClean="0">
                <a:cs typeface="DecoType Naskh" pitchFamily="2" charset="-78"/>
              </a:rPr>
              <a:t>	فالناس </a:t>
            </a:r>
            <a:r>
              <a:rPr lang="ar-SA" sz="2400" dirty="0">
                <a:cs typeface="DecoType Naskh" pitchFamily="2" charset="-78"/>
              </a:rPr>
              <a:t>في الدنيا ... كالتجار في </a:t>
            </a:r>
            <a:r>
              <a:rPr lang="ar-SA" sz="2400" dirty="0" smtClean="0">
                <a:cs typeface="DecoType Naskh" pitchFamily="2" charset="-78"/>
              </a:rPr>
              <a:t>السوق فماداموا </a:t>
            </a:r>
            <a:r>
              <a:rPr lang="ar-SA" sz="2400" dirty="0">
                <a:cs typeface="DecoType Naskh" pitchFamily="2" charset="-78"/>
              </a:rPr>
              <a:t>في هذه الدنيا فالسوق قائمة وميدان المتاجرة مفتوح والثمن موجود والسلعة غالية ، وأعظم الناس عقلاً من استغل وجوده في هذا السوق قبل أن ينفض وينتهي </a:t>
            </a:r>
            <a:r>
              <a:rPr lang="ar-SA" sz="2400" dirty="0" smtClean="0">
                <a:cs typeface="DecoType Naskh" pitchFamily="2" charset="-78"/>
              </a:rPr>
              <a:t>.</a:t>
            </a:r>
          </a:p>
          <a:p>
            <a:pPr algn="ctr"/>
            <a:r>
              <a:rPr lang="ar-SA" sz="2400" dirty="0">
                <a:cs typeface="DecoType Naskh" pitchFamily="2" charset="-78"/>
              </a:rPr>
              <a:t/>
            </a:r>
            <a:br>
              <a:rPr lang="ar-SA" sz="2400" dirty="0">
                <a:cs typeface="DecoType Naskh" pitchFamily="2" charset="-78"/>
              </a:rPr>
            </a:br>
            <a:r>
              <a:rPr lang="ar-SA"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DecoType Naskh" pitchFamily="2" charset="-78"/>
              </a:rPr>
              <a:t>والمتاجرة في السوق مع </a:t>
            </a:r>
            <a:r>
              <a:rPr lang="ar-S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DecoType Naskh" pitchFamily="2" charset="-78"/>
              </a:rPr>
              <a:t>من؟ </a:t>
            </a:r>
          </a:p>
          <a:p>
            <a:pPr algn="justLow"/>
            <a:r>
              <a:rPr lang="ar-SA" sz="2400" dirty="0" smtClean="0">
                <a:cs typeface="DecoType Naskh" pitchFamily="2" charset="-78"/>
              </a:rPr>
              <a:t>إنها </a:t>
            </a:r>
            <a:r>
              <a:rPr lang="ar-SA" sz="2400" dirty="0">
                <a:cs typeface="DecoType Naskh" pitchFamily="2" charset="-78"/>
              </a:rPr>
              <a:t>مع الغني الكريم ، مع الواسع العليم الذي لا تنقص خزائنه ولا ينفد ما عنده </a:t>
            </a:r>
            <a:r>
              <a:rPr lang="ar-SA" sz="2400" dirty="0" smtClean="0">
                <a:cs typeface="DecoType Naskh" pitchFamily="2" charset="-78"/>
              </a:rPr>
              <a:t>، مع </a:t>
            </a:r>
            <a:r>
              <a:rPr lang="ar-SA" sz="2400" dirty="0">
                <a:cs typeface="DecoType Naskh" pitchFamily="2" charset="-78"/>
              </a:rPr>
              <a:t>الذي المتاجرة معه لا </a:t>
            </a:r>
            <a:r>
              <a:rPr lang="ar-SA" sz="2400" dirty="0" smtClean="0">
                <a:cs typeface="DecoType Naskh" pitchFamily="2" charset="-78"/>
              </a:rPr>
              <a:t>تبور - لا </a:t>
            </a:r>
            <a:r>
              <a:rPr lang="ar-SA" sz="2400" dirty="0">
                <a:cs typeface="DecoType Naskh" pitchFamily="2" charset="-78"/>
              </a:rPr>
              <a:t>تخسر </a:t>
            </a:r>
            <a:r>
              <a:rPr lang="ar-SA" sz="2400" dirty="0" smtClean="0">
                <a:cs typeface="DecoType Naskh" pitchFamily="2" charset="-78"/>
              </a:rPr>
              <a:t>أبداً - </a:t>
            </a:r>
          </a:p>
          <a:p>
            <a:pPr algn="justLow"/>
            <a:endParaRPr lang="ar-SA" sz="2400" dirty="0">
              <a:cs typeface="DecoType Naskh" pitchFamily="2" charset="-78"/>
            </a:endParaRPr>
          </a:p>
          <a:p>
            <a:pPr algn="ctr"/>
            <a:r>
              <a:rPr lang="ar-SA" sz="2400" b="1" dirty="0" smtClean="0">
                <a:ln w="10541" cmpd="sng">
                  <a:solidFill>
                    <a:schemeClr val="accent2">
                      <a:lumMod val="75000"/>
                    </a:schemeClr>
                  </a:solidFill>
                  <a:prstDash val="solid"/>
                </a:ln>
                <a:gradFill flip="none" rotWithShape="1">
                  <a:gsLst>
                    <a:gs pos="0">
                      <a:schemeClr val="accent2">
                        <a:lumMod val="60000"/>
                        <a:lumOff val="40000"/>
                        <a:shade val="30000"/>
                        <a:satMod val="115000"/>
                        <a:tint val="66000"/>
                        <a:satMod val="160000"/>
                      </a:schemeClr>
                    </a:gs>
                    <a:gs pos="50000">
                      <a:schemeClr val="accent2">
                        <a:lumMod val="60000"/>
                        <a:lumOff val="40000"/>
                        <a:shade val="30000"/>
                        <a:satMod val="115000"/>
                        <a:tint val="44500"/>
                        <a:satMod val="160000"/>
                      </a:schemeClr>
                    </a:gs>
                    <a:gs pos="100000">
                      <a:schemeClr val="accent2">
                        <a:lumMod val="60000"/>
                        <a:lumOff val="40000"/>
                        <a:shade val="30000"/>
                        <a:satMod val="115000"/>
                        <a:tint val="23500"/>
                        <a:satMod val="160000"/>
                      </a:schemeClr>
                    </a:gs>
                  </a:gsLst>
                  <a:lin ang="5400000" scaled="1"/>
                  <a:tileRect/>
                </a:gradFill>
                <a:cs typeface="DecoType Naskh" pitchFamily="2" charset="-78"/>
              </a:rPr>
              <a:t>{</a:t>
            </a:r>
            <a:r>
              <a:rPr lang="ar-SA" sz="2400" b="1" dirty="0">
                <a:ln w="10541" cmpd="sng">
                  <a:solidFill>
                    <a:schemeClr val="accent2">
                      <a:lumMod val="75000"/>
                    </a:schemeClr>
                  </a:solidFill>
                  <a:prstDash val="solid"/>
                </a:ln>
                <a:gradFill flip="none" rotWithShape="1">
                  <a:gsLst>
                    <a:gs pos="0">
                      <a:schemeClr val="accent2">
                        <a:lumMod val="60000"/>
                        <a:lumOff val="40000"/>
                        <a:shade val="30000"/>
                        <a:satMod val="115000"/>
                        <a:tint val="66000"/>
                        <a:satMod val="160000"/>
                      </a:schemeClr>
                    </a:gs>
                    <a:gs pos="50000">
                      <a:schemeClr val="accent2">
                        <a:lumMod val="60000"/>
                        <a:lumOff val="40000"/>
                        <a:shade val="30000"/>
                        <a:satMod val="115000"/>
                        <a:tint val="44500"/>
                        <a:satMod val="160000"/>
                      </a:schemeClr>
                    </a:gs>
                    <a:gs pos="100000">
                      <a:schemeClr val="accent2">
                        <a:lumMod val="60000"/>
                        <a:lumOff val="40000"/>
                        <a:shade val="30000"/>
                        <a:satMod val="115000"/>
                        <a:tint val="23500"/>
                        <a:satMod val="160000"/>
                      </a:schemeClr>
                    </a:gs>
                  </a:gsLst>
                  <a:lin ang="5400000" scaled="1"/>
                  <a:tileRect/>
                </a:gradFill>
                <a:cs typeface="DecoType Naskh" pitchFamily="2" charset="-78"/>
              </a:rPr>
              <a:t>إِنَّ الَّذِينَ يَتْلُونَ كِتَابَ اللَّهِ وَأَقَامُوا الصَّلاةَ وَأَنْفَقُوا مِمَّا رَزَقْنَاهُمْ سِرّاً وَعَلانِيَةً يَرْجُونَ تِجَارَةً لَنْ تَبُورَ}</a:t>
            </a:r>
            <a:r>
              <a:rPr lang="ar-SA" sz="2400" dirty="0">
                <a:cs typeface="DecoType Naskh" pitchFamily="2" charset="-78"/>
              </a:rPr>
              <a:t> </a:t>
            </a:r>
          </a:p>
        </p:txBody>
      </p:sp>
      <p:sp>
        <p:nvSpPr>
          <p:cNvPr id="6" name="مستطيل 5"/>
          <p:cNvSpPr/>
          <p:nvPr/>
        </p:nvSpPr>
        <p:spPr>
          <a:xfrm>
            <a:off x="2928926" y="928670"/>
            <a:ext cx="4742003" cy="461665"/>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63500">
                    <a:schemeClr val="accent2">
                      <a:satMod val="175000"/>
                      <a:alpha val="40000"/>
                    </a:schemeClr>
                  </a:glow>
                  <a:outerShdw blurRad="50800" dist="39000" dir="5460000" algn="tl">
                    <a:srgbClr val="000000">
                      <a:alpha val="38000"/>
                    </a:srgbClr>
                  </a:outerShdw>
                  <a:reflection blurRad="6350" stA="55000" endA="50" endPos="85000" dir="5400000" sy="-100000" algn="bl" rotWithShape="0"/>
                </a:effectLst>
                <a:latin typeface="Hacen Tehran" pitchFamily="2" charset="-78"/>
                <a:cs typeface="Hacen Tehran" pitchFamily="2" charset="-78"/>
              </a:rPr>
              <a:t>أعظم التجارة كسبا التجارة مع </a:t>
            </a:r>
            <a:r>
              <a:rPr lang="ar-S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63500">
                    <a:schemeClr val="accent2">
                      <a:satMod val="175000"/>
                      <a:alpha val="40000"/>
                    </a:schemeClr>
                  </a:glow>
                  <a:outerShdw blurRad="50800" dist="39000" dir="5460000" algn="tl">
                    <a:srgbClr val="000000">
                      <a:alpha val="38000"/>
                    </a:srgbClr>
                  </a:outerShdw>
                  <a:reflection blurRad="6350" stA="55000" endA="50" endPos="85000" dir="5400000" sy="-100000" algn="bl" rotWithShape="0"/>
                </a:effectLst>
                <a:latin typeface="Hacen Tehran" pitchFamily="2" charset="-78"/>
                <a:cs typeface="Hacen Tehran" pitchFamily="2" charset="-78"/>
              </a:rPr>
              <a:t>الله</a:t>
            </a:r>
            <a:endPar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63500">
                  <a:schemeClr val="accent2">
                    <a:satMod val="175000"/>
                    <a:alpha val="40000"/>
                  </a:schemeClr>
                </a:glow>
                <a:outerShdw blurRad="50800" dist="39000" dir="5460000" algn="tl">
                  <a:srgbClr val="000000">
                    <a:alpha val="38000"/>
                  </a:srgbClr>
                </a:outerShdw>
                <a:reflection blurRad="6350" stA="55000" endA="50" endPos="85000" dir="5400000" sy="-100000" algn="bl" rotWithShape="0"/>
              </a:effectLst>
            </a:endParaRPr>
          </a:p>
        </p:txBody>
      </p:sp>
      <p:pic>
        <p:nvPicPr>
          <p:cNvPr id="8" name="Picture 2" descr="C:\Documents and Settings\BanIm\My Documents\mal-wa (473).jpg"/>
          <p:cNvPicPr>
            <a:picLocks noChangeAspect="1" noChangeArrowheads="1"/>
          </p:cNvPicPr>
          <p:nvPr/>
        </p:nvPicPr>
        <p:blipFill>
          <a:blip r:embed="rId2"/>
          <a:srcRect/>
          <a:stretch>
            <a:fillRect/>
          </a:stretch>
        </p:blipFill>
        <p:spPr bwMode="auto">
          <a:xfrm>
            <a:off x="285720" y="1714488"/>
            <a:ext cx="2265875" cy="34290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iterate type="wd">
                                    <p:tmPct val="10000"/>
                                  </p:iterate>
                                  <p:childTnLst>
                                    <p:set>
                                      <p:cBhvr>
                                        <p:cTn id="6" dur="1" fill="hold">
                                          <p:stCondLst>
                                            <p:cond delay="0"/>
                                          </p:stCondLst>
                                        </p:cTn>
                                        <p:tgtEl>
                                          <p:spTgt spid="5"/>
                                        </p:tgtEl>
                                        <p:attrNameLst>
                                          <p:attrName>style.visibility</p:attrName>
                                        </p:attrNameLst>
                                      </p:cBhvr>
                                      <p:to>
                                        <p:strVal val="visible"/>
                                      </p:to>
                                    </p:set>
                                    <p:animEffect transition="in" filter="randombar(vertical)">
                                      <p:cBhvr>
                                        <p:cTn id="7" dur="1000"/>
                                        <p:tgtEl>
                                          <p:spTgt spid="5"/>
                                        </p:tgtEl>
                                      </p:cBhvr>
                                    </p:animEffect>
                                  </p:childTnLst>
                                </p:cTn>
                              </p:par>
                            </p:childTnLst>
                          </p:cTn>
                        </p:par>
                        <p:par>
                          <p:cTn id="8" fill="hold">
                            <p:stCondLst>
                              <p:cond delay="122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1000"/>
                                        <p:tgtEl>
                                          <p:spTgt spid="6"/>
                                        </p:tgtEl>
                                      </p:cBhvr>
                                    </p:animEffect>
                                  </p:childTnLst>
                                </p:cTn>
                              </p:par>
                              <p:par>
                                <p:cTn id="12" presetID="10" presetClass="entr" presetSubtype="0"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3000364" y="2000240"/>
            <a:ext cx="6000760" cy="3970318"/>
          </a:xfrm>
          <a:prstGeom prst="rect">
            <a:avLst/>
          </a:prstGeom>
        </p:spPr>
        <p:txBody>
          <a:bodyPr wrap="square">
            <a:spAutoFit/>
          </a:bodyPr>
          <a:lstStyle/>
          <a:p>
            <a:pPr algn="justLow">
              <a:lnSpc>
                <a:spcPct val="150000"/>
              </a:lnSpc>
            </a:pPr>
            <a:r>
              <a:rPr lang="ar-SA" sz="2400" dirty="0" smtClean="0">
                <a:cs typeface="DecoType Naskh" pitchFamily="2" charset="-78"/>
              </a:rPr>
              <a:t>كم </a:t>
            </a:r>
            <a:r>
              <a:rPr lang="ar-SA" sz="2400" dirty="0">
                <a:cs typeface="DecoType Naskh" pitchFamily="2" charset="-78"/>
              </a:rPr>
              <a:t>هي </a:t>
            </a:r>
            <a:r>
              <a:rPr lang="ar-SA" sz="2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cs typeface="DecoType Naskh" pitchFamily="2" charset="-78"/>
              </a:rPr>
              <a:t>مكاسب</a:t>
            </a:r>
            <a:r>
              <a:rPr lang="ar-SA" sz="2400" dirty="0">
                <a:cs typeface="DecoType Naskh" pitchFamily="2" charset="-78"/>
              </a:rPr>
              <a:t> المتاجرين في الدنيا ؟ ما هي نسبة </a:t>
            </a:r>
            <a:r>
              <a:rPr lang="ar-SA" sz="2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cs typeface="DecoType Naskh" pitchFamily="2" charset="-78"/>
              </a:rPr>
              <a:t>الربح</a:t>
            </a:r>
            <a:r>
              <a:rPr lang="ar-SA" sz="2400" dirty="0">
                <a:cs typeface="DecoType Naskh" pitchFamily="2" charset="-78"/>
              </a:rPr>
              <a:t> إلى رأس المال </a:t>
            </a:r>
            <a:r>
              <a:rPr lang="ar-SA" sz="2400" dirty="0" smtClean="0">
                <a:cs typeface="DecoType Naskh" pitchFamily="2" charset="-78"/>
              </a:rPr>
              <a:t>؟ </a:t>
            </a:r>
            <a:br>
              <a:rPr lang="ar-SA" sz="2400" dirty="0" smtClean="0">
                <a:cs typeface="DecoType Naskh" pitchFamily="2" charset="-78"/>
              </a:rPr>
            </a:br>
            <a:r>
              <a:rPr lang="ar-SA" sz="2400" dirty="0" smtClean="0">
                <a:cs typeface="DecoType Naskh" pitchFamily="2" charset="-78"/>
              </a:rPr>
              <a:t>نسبٌ ضئيلة جداً ولكن في </a:t>
            </a:r>
            <a:r>
              <a:rPr lang="ar-SA" sz="2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cs typeface="DecoType Naskh" pitchFamily="2" charset="-78"/>
              </a:rPr>
              <a:t>المتاجرة مع الله </a:t>
            </a:r>
            <a:r>
              <a:rPr lang="ar-SA" sz="2400" dirty="0" smtClean="0">
                <a:cs typeface="DecoType Naskh" pitchFamily="2" charset="-78"/>
              </a:rPr>
              <a:t>الأضعاف المضاعفة الحسنة بعشر أمثالها إلى </a:t>
            </a:r>
            <a:r>
              <a:rPr lang="ar-SA"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DecoType Naskh" pitchFamily="2" charset="-78"/>
              </a:rPr>
              <a:t>سبعـ ( 700 ) ـمائة </a:t>
            </a:r>
            <a:r>
              <a:rPr lang="ar-SA" sz="2400" dirty="0" smtClean="0">
                <a:cs typeface="DecoType Naskh" pitchFamily="2" charset="-78"/>
              </a:rPr>
              <a:t>ضعف ويضاعف تعالى لمن يشاء، وسيأتي </a:t>
            </a:r>
            <a:r>
              <a:rPr lang="ar-SA" sz="2400" dirty="0">
                <a:cs typeface="DecoType Naskh" pitchFamily="2" charset="-78"/>
              </a:rPr>
              <a:t>يوم ينفض فيه السوق ولا ينفع الندم على انقضاءه عندها لا ينفع نفساً أيمانها لم تكن </a:t>
            </a:r>
            <a:r>
              <a:rPr lang="ar-SA" sz="2400" b="1" cap="all" dirty="0">
                <a:ln w="9000" cmpd="sng">
                  <a:solidFill>
                    <a:srgbClr val="C00000"/>
                  </a:solidFill>
                  <a:prstDash val="solid"/>
                </a:ln>
                <a:solidFill>
                  <a:srgbClr val="C00000"/>
                </a:solidFill>
                <a:effectLst>
                  <a:reflection blurRad="12700" stA="28000" endPos="45000" dist="1000" dir="5400000" sy="-100000" algn="bl" rotWithShape="0"/>
                </a:effectLst>
                <a:cs typeface="DecoType Naskh" pitchFamily="2" charset="-78"/>
              </a:rPr>
              <a:t>آمنت من قبل </a:t>
            </a:r>
            <a:r>
              <a:rPr lang="ar-SA" sz="2400" dirty="0">
                <a:cs typeface="DecoType Naskh" pitchFamily="2" charset="-78"/>
              </a:rPr>
              <a:t>أو </a:t>
            </a:r>
            <a:r>
              <a:rPr lang="ar-SA" sz="2400" b="1" cap="all" dirty="0">
                <a:ln w="9000" cmpd="sng">
                  <a:solidFill>
                    <a:srgbClr val="C00000"/>
                  </a:solidFill>
                  <a:prstDash val="solid"/>
                </a:ln>
                <a:solidFill>
                  <a:srgbClr val="C00000"/>
                </a:solidFill>
                <a:effectLst>
                  <a:reflection blurRad="12700" stA="28000" endPos="45000" dist="1000" dir="5400000" sy="-100000" algn="bl" rotWithShape="0"/>
                </a:effectLst>
                <a:cs typeface="DecoType Naskh" pitchFamily="2" charset="-78"/>
              </a:rPr>
              <a:t>كسبت في إيمانها خيراً </a:t>
            </a:r>
            <a:r>
              <a:rPr lang="ar-SA" sz="2400" dirty="0" smtClean="0">
                <a:cs typeface="DecoType Naskh" pitchFamily="2" charset="-78"/>
              </a:rPr>
              <a:t>، وربما </a:t>
            </a:r>
            <a:r>
              <a:rPr lang="ar-SA" sz="2400" dirty="0">
                <a:cs typeface="DecoType Naskh" pitchFamily="2" charset="-78"/>
              </a:rPr>
              <a:t>قبل ذلك تأتي اللحظات التي يسحب العبد فيها من السوق بغض النظر عن كونه تاجر أم لم يتاجر استفاد أم لم يستفد </a:t>
            </a:r>
            <a:r>
              <a:rPr lang="ar-SA" sz="2400" dirty="0" smtClean="0">
                <a:cs typeface="DecoType Naskh" pitchFamily="2" charset="-78"/>
              </a:rPr>
              <a:t>.</a:t>
            </a:r>
            <a:endParaRPr lang="ar-SA" sz="2400" dirty="0">
              <a:cs typeface="DecoType Naskh" pitchFamily="2" charset="-78"/>
            </a:endParaRPr>
          </a:p>
        </p:txBody>
      </p:sp>
      <p:pic>
        <p:nvPicPr>
          <p:cNvPr id="6" name="Picture 2" descr="C:\Documents and Settings\BanIm\My Documents\pub.JPG"/>
          <p:cNvPicPr>
            <a:picLocks noChangeAspect="1" noChangeArrowheads="1"/>
          </p:cNvPicPr>
          <p:nvPr/>
        </p:nvPicPr>
        <p:blipFill>
          <a:blip r:embed="rId2"/>
          <a:srcRect l="45039"/>
          <a:stretch>
            <a:fillRect/>
          </a:stretch>
        </p:blipFill>
        <p:spPr bwMode="auto">
          <a:xfrm>
            <a:off x="357158" y="1714488"/>
            <a:ext cx="2201769" cy="33575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مستطيل 6"/>
          <p:cNvSpPr/>
          <p:nvPr/>
        </p:nvSpPr>
        <p:spPr>
          <a:xfrm>
            <a:off x="357158" y="857232"/>
            <a:ext cx="2424062" cy="523220"/>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ehran" pitchFamily="2" charset="-78"/>
                <a:cs typeface="Hacen Tehran" pitchFamily="2" charset="-78"/>
              </a:rPr>
              <a:t>المتاجرة مع الله </a:t>
            </a:r>
            <a:endParaRPr lang="ar-SA"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ehran" pitchFamily="2" charset="-78"/>
              <a:cs typeface="Hacen Tehran" pitchFamily="2" charset="-78"/>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10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childTnLst>
                          </p:cTn>
                        </p:par>
                        <p:par>
                          <p:cTn id="11" fill="hold">
                            <p:stCondLst>
                              <p:cond delay="2000"/>
                            </p:stCondLst>
                            <p:childTnLst>
                              <p:par>
                                <p:cTn id="12" presetID="10" presetClass="entr" presetSubtype="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85720" y="3071810"/>
            <a:ext cx="8643998" cy="3416320"/>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t>تأتي بعض الناس </a:t>
            </a:r>
            <a:r>
              <a:rPr lang="ar-SA" sz="2400" b="1" spc="50" dirty="0" err="1">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t>منيتة</a:t>
            </a:r>
            <a: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t> وهو في غفلته ، كان ينظر إلى المتاجرين ، ويتأمل أحوال المتنافسين والمتسابقين إلى سلعة رب العالمين .</a:t>
            </a:r>
            <a:b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br>
            <a: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t>وقد خدعه عدوه فمدَّ له بساط الرجاء مرة وسوَّف وخدع نفسه مرة . </a:t>
            </a:r>
            <a:b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br>
            <a: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t>فيا حسرته وهو يؤخذ منه وتنزع روحه .</a:t>
            </a:r>
            <a:b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br>
            <a: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t>يا الله يخرج من السوق لم يتاجر بصلاة – ولا بذكر ومناجاة .... ولا بصدقة وزكاة ....</a:t>
            </a:r>
            <a:b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br>
            <a: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t>يا الله يخرج من السوق يخرج من السوق خالي اليدين من الحسنات  بعيداً عن </a:t>
            </a:r>
            <a:r>
              <a:rPr lang="ar-SA" sz="2400" b="1" spc="50" dirty="0" err="1">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t>القربات</a:t>
            </a:r>
            <a: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t> مضيعاً للفرائض </a:t>
            </a:r>
            <a:r>
              <a:rPr lang="ar-SA" sz="2400" b="1" spc="50" dirty="0" smtClean="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t>والواجبات ...</a:t>
            </a:r>
            <a:endPar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endParaRPr>
          </a:p>
          <a:p>
            <a:pPr algn="ctr"/>
            <a: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t>يا الله أحقاً جاء الموت... يا الله أحقاً فات </a:t>
            </a:r>
            <a:r>
              <a:rPr lang="ar-SA" sz="2400" b="1" spc="50" dirty="0" err="1">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t>الفوت</a:t>
            </a:r>
            <a: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t>... </a:t>
            </a:r>
            <a:b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br>
            <a:r>
              <a:rPr lang="ar-SA" sz="2400" b="1" spc="50" dirty="0">
                <a:ln w="3175">
                  <a:solidFill>
                    <a:srgbClr val="FFC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DecoType Naskh" pitchFamily="2" charset="-78"/>
              </a:rPr>
              <a:t>يا الله أحقاً جاءت النهاية .... يا الله أحقاً بلغت الغاية .... </a:t>
            </a:r>
          </a:p>
        </p:txBody>
      </p:sp>
      <p:sp>
        <p:nvSpPr>
          <p:cNvPr id="5" name="مستطيل 4"/>
          <p:cNvSpPr/>
          <p:nvPr/>
        </p:nvSpPr>
        <p:spPr>
          <a:xfrm>
            <a:off x="642910" y="714356"/>
            <a:ext cx="7858180" cy="1077218"/>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فعندها </a:t>
            </a:r>
            <a:r>
              <a:rPr lang="ar-SA"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a:t>
            </a:r>
          </a:p>
          <a:p>
            <a:pPr algn="ctr"/>
            <a:r>
              <a:rPr lang="ar-SA"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رب </a:t>
            </a:r>
            <a:r>
              <a:rPr lang="ar-S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ارجعون </a:t>
            </a:r>
            <a:r>
              <a:rPr lang="ar-SA"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 </a:t>
            </a:r>
            <a:r>
              <a:rPr lang="ar-S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رب </a:t>
            </a:r>
            <a:r>
              <a:rPr lang="ar-SA"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ارجعون ، </a:t>
            </a:r>
            <a:r>
              <a:rPr lang="ar-S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لعلي أعمل صالحاً فيما تركت </a:t>
            </a:r>
            <a:r>
              <a:rPr lang="ar-SA"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rPr>
              <a:t> </a:t>
            </a:r>
            <a:endParaRPr lang="ar-S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acen Typographer" pitchFamily="2" charset="-78"/>
              <a:cs typeface="Hacen Typographer" pitchFamily="2" charset="-78"/>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85720" y="2143116"/>
            <a:ext cx="8643966" cy="3785652"/>
          </a:xfrm>
          <a:prstGeom prst="rect">
            <a:avLst/>
          </a:prstGeom>
        </p:spPr>
        <p:txBody>
          <a:bodyPr wrap="square">
            <a:spAutoFit/>
          </a:bodyPr>
          <a:lstStyle/>
          <a:p>
            <a:pPr algn="justLow"/>
            <a:r>
              <a:rPr lang="ar-SA" sz="2400" dirty="0">
                <a:cs typeface="DecoType Naskh" pitchFamily="2" charset="-78"/>
              </a:rPr>
              <a:t>فما أشقاه وأبعده .... </a:t>
            </a:r>
            <a:r>
              <a:rPr lang="ar-SA" sz="2400" dirty="0">
                <a:cs typeface="DecoType Naskh" pitchFamily="2" charset="-78"/>
              </a:rPr>
              <a:t>وجوابه كلا أنها كلمة هو قائلها ومن وراءهم برزخ إلى يوم يبعثون </a:t>
            </a:r>
            <a:r>
              <a:rPr lang="ar-SA" sz="2400" dirty="0" smtClean="0">
                <a:cs typeface="DecoType Naskh" pitchFamily="2" charset="-78"/>
              </a:rPr>
              <a:t>..</a:t>
            </a:r>
          </a:p>
          <a:p>
            <a:pPr algn="justLow"/>
            <a:r>
              <a:rPr lang="ar-SA" sz="2400" dirty="0" smtClean="0">
                <a:cs typeface="DecoType Naskh" pitchFamily="2" charset="-78"/>
              </a:rPr>
              <a:t>ألم </a:t>
            </a:r>
            <a:r>
              <a:rPr lang="ar-SA" sz="2400" dirty="0">
                <a:cs typeface="DecoType Naskh" pitchFamily="2" charset="-78"/>
              </a:rPr>
              <a:t>يبتعد عن القرآن ؟  ألم يعرض عن كلام الرحمن </a:t>
            </a:r>
            <a:r>
              <a:rPr lang="ar-SA" sz="2400" dirty="0" smtClean="0">
                <a:cs typeface="DecoType Naskh" pitchFamily="2" charset="-78"/>
              </a:rPr>
              <a:t>؟ ولو </a:t>
            </a:r>
            <a:r>
              <a:rPr lang="ar-SA" sz="2400" dirty="0">
                <a:cs typeface="DecoType Naskh" pitchFamily="2" charset="-78"/>
              </a:rPr>
              <a:t>كان من أهله لقرأ وفهم وتدبر </a:t>
            </a:r>
            <a:r>
              <a:rPr lang="ar-SA" sz="2400" dirty="0" smtClean="0">
                <a:cs typeface="DecoType Naskh" pitchFamily="2" charset="-78"/>
              </a:rPr>
              <a:t>وعلم ..</a:t>
            </a:r>
          </a:p>
          <a:p>
            <a:pPr algn="justLow"/>
            <a:endParaRPr lang="ar-SA" sz="2400" dirty="0" smtClean="0">
              <a:cs typeface="DecoType Naskh" pitchFamily="2" charset="-78"/>
            </a:endParaRPr>
          </a:p>
          <a:p>
            <a:pPr algn="ctr"/>
            <a:r>
              <a:rPr lang="ar-SA" sz="2400" dirty="0" smtClean="0">
                <a:cs typeface="DecoType Naskh" pitchFamily="2" charset="-78"/>
              </a:rPr>
              <a:t> </a:t>
            </a:r>
            <a:r>
              <a:rPr lang="ar-SA" sz="2400" b="1" dirty="0">
                <a:ln w="1905"/>
                <a:solidFill>
                  <a:schemeClr val="accent1">
                    <a:lumMod val="75000"/>
                  </a:schemeClr>
                </a:solidFill>
                <a:effectLst>
                  <a:innerShdw blurRad="69850" dist="43180" dir="5400000">
                    <a:srgbClr val="000000">
                      <a:alpha val="65000"/>
                    </a:srgbClr>
                  </a:innerShdw>
                </a:effectLst>
                <a:cs typeface="DecoType Naskh" pitchFamily="2" charset="-78"/>
              </a:rPr>
              <a:t>{ وَأَنْفِقُوا مِنْ مَا رَزَقْنَاكُمْ مِنْ قَبْلِ أَنْ يَأْتِيَ أَحَدَكُمْ الْمَوْتُ فَيَقُولَ رَبِّ لَوْلا أَخَّرْتَنِي إِلَى أَجَلٍ قَرِيبٍ فَأَصَّدَّقَ وَأَكُنْ مِنْ الصَّالِحِينَ * وَلَنْ يُؤَخِّرَ اللَّهُ نَفْساً إِذَا جَاءَ أَجَلُهَا وَاللَّهُ خَبِيرٌ بِمَا تَعْمَلُونَ  </a:t>
            </a:r>
            <a:r>
              <a:rPr lang="ar-SA" sz="2400" b="1" dirty="0" smtClean="0">
                <a:ln w="1905"/>
                <a:solidFill>
                  <a:schemeClr val="accent1">
                    <a:lumMod val="75000"/>
                  </a:schemeClr>
                </a:solidFill>
                <a:effectLst>
                  <a:innerShdw blurRad="69850" dist="43180" dir="5400000">
                    <a:srgbClr val="000000">
                      <a:alpha val="65000"/>
                    </a:srgbClr>
                  </a:innerShdw>
                </a:effectLst>
                <a:cs typeface="DecoType Naskh" pitchFamily="2" charset="-78"/>
              </a:rPr>
              <a:t>}</a:t>
            </a:r>
            <a:endParaRPr lang="ar-SA" sz="2400" dirty="0" smtClean="0">
              <a:solidFill>
                <a:schemeClr val="accent1">
                  <a:lumMod val="75000"/>
                </a:schemeClr>
              </a:solidFill>
              <a:cs typeface="DecoType Naskh" pitchFamily="2" charset="-78"/>
            </a:endParaRPr>
          </a:p>
          <a:p>
            <a:pPr algn="justLow"/>
            <a:endParaRPr lang="ar-SA" sz="2400" dirty="0" smtClean="0">
              <a:cs typeface="DecoType Naskh" pitchFamily="2" charset="-78"/>
            </a:endParaRPr>
          </a:p>
          <a:p>
            <a:pPr algn="justLow"/>
            <a:r>
              <a:rPr lang="ar-SA" sz="2400" dirty="0" smtClean="0">
                <a:cs typeface="DecoType Naskh" pitchFamily="2" charset="-78"/>
              </a:rPr>
              <a:t>ويوم </a:t>
            </a:r>
            <a:r>
              <a:rPr lang="ar-SA" sz="2400" dirty="0">
                <a:cs typeface="DecoType Naskh" pitchFamily="2" charset="-78"/>
              </a:rPr>
              <a:t>تجيء الزلزلة يوم النشور وبعثرة ما في القبور يومئذ يتذكر وأنى له الذكرى يقول يا </a:t>
            </a:r>
            <a:r>
              <a:rPr lang="ar-SA" sz="2400" dirty="0" err="1">
                <a:cs typeface="DecoType Naskh" pitchFamily="2" charset="-78"/>
              </a:rPr>
              <a:t>ليتني</a:t>
            </a:r>
            <a:r>
              <a:rPr lang="ar-SA" sz="2400" dirty="0">
                <a:cs typeface="DecoType Naskh" pitchFamily="2" charset="-78"/>
              </a:rPr>
              <a:t> قدمت لحياتي </a:t>
            </a:r>
            <a:r>
              <a:rPr lang="ar-SA" sz="2400" dirty="0" smtClean="0">
                <a:cs typeface="DecoType Naskh" pitchFamily="2" charset="-78"/>
              </a:rPr>
              <a:t>، هل </a:t>
            </a:r>
            <a:r>
              <a:rPr lang="ar-SA" sz="2400" dirty="0">
                <a:cs typeface="DecoType Naskh" pitchFamily="2" charset="-78"/>
              </a:rPr>
              <a:t>أتاكم نبأ وقوفه ذليلاً حيراناً منكس الرأس مهاناً  </a:t>
            </a:r>
            <a:r>
              <a:rPr lang="ar-SA" sz="2400" dirty="0" smtClean="0">
                <a:cs typeface="DecoType Naskh" pitchFamily="2" charset="-78"/>
              </a:rPr>
              <a:t>؟!</a:t>
            </a:r>
          </a:p>
          <a:p>
            <a:pPr algn="ctr"/>
            <a:r>
              <a:rPr lang="ar-SA" sz="2400" dirty="0">
                <a:cs typeface="DecoType Naskh" pitchFamily="2" charset="-78"/>
              </a:rPr>
              <a:t/>
            </a:r>
            <a:br>
              <a:rPr lang="ar-SA" sz="2400" dirty="0">
                <a:cs typeface="DecoType Naskh" pitchFamily="2" charset="-78"/>
              </a:rPr>
            </a:br>
            <a:r>
              <a:rPr lang="ar-SA" sz="2400" b="1" dirty="0">
                <a:ln w="1905"/>
                <a:solidFill>
                  <a:schemeClr val="accent1">
                    <a:lumMod val="75000"/>
                  </a:schemeClr>
                </a:solidFill>
                <a:effectLst>
                  <a:innerShdw blurRad="69850" dist="43180" dir="5400000">
                    <a:srgbClr val="000000">
                      <a:alpha val="65000"/>
                    </a:srgbClr>
                  </a:innerShdw>
                </a:effectLst>
                <a:cs typeface="DecoType Naskh" pitchFamily="2" charset="-78"/>
              </a:rPr>
              <a:t>{ وَلَوْ تَرَى إِذِ الْمُجْرِمُونَ نَاكِسُو رُؤُوسِهِمْ عِنْدَ رَبِّهِمْ رَبَّنَا أَبْصَرْنَا وَسَمِعْنَا فَارْجِعْنَا نَعْمَلْ صَالِحاً إِنَّا مُوقِنُونَ</a:t>
            </a:r>
            <a:r>
              <a:rPr lang="ar-SA" sz="2400" b="1" dirty="0" smtClean="0">
                <a:ln w="1905"/>
                <a:solidFill>
                  <a:schemeClr val="accent1">
                    <a:lumMod val="75000"/>
                  </a:schemeClr>
                </a:solidFill>
                <a:effectLst>
                  <a:innerShdw blurRad="69850" dist="43180" dir="5400000">
                    <a:srgbClr val="000000">
                      <a:alpha val="65000"/>
                    </a:srgbClr>
                  </a:innerShdw>
                </a:effectLst>
                <a:cs typeface="DecoType Naskh" pitchFamily="2" charset="-78"/>
              </a:rPr>
              <a:t>}</a:t>
            </a:r>
            <a:endParaRPr lang="ar-SA" sz="2400" b="1" dirty="0">
              <a:ln w="1905"/>
              <a:solidFill>
                <a:schemeClr val="accent1">
                  <a:lumMod val="75000"/>
                </a:schemeClr>
              </a:solidFill>
              <a:effectLst>
                <a:innerShdw blurRad="69850" dist="43180" dir="5400000">
                  <a:srgbClr val="000000">
                    <a:alpha val="65000"/>
                  </a:srgbClr>
                </a:innerShdw>
              </a:effectLst>
              <a:cs typeface="DecoType Naskh" pitchFamily="2" charset="-78"/>
            </a:endParaRPr>
          </a:p>
        </p:txBody>
      </p:sp>
      <p:sp>
        <p:nvSpPr>
          <p:cNvPr id="4" name="مستطيل 3"/>
          <p:cNvSpPr/>
          <p:nvPr/>
        </p:nvSpPr>
        <p:spPr>
          <a:xfrm>
            <a:off x="142844" y="857232"/>
            <a:ext cx="3116559" cy="461665"/>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58000" dir="5400000" sy="-100000" algn="bl" rotWithShape="0"/>
                </a:effectLst>
                <a:latin typeface="Hacen Tehran" pitchFamily="2" charset="-78"/>
                <a:cs typeface="Hacen Tehran" pitchFamily="2" charset="-78"/>
              </a:rPr>
              <a:t>ولكن هيهات هيهات .... </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42844" y="2786058"/>
            <a:ext cx="8858312" cy="2677656"/>
          </a:xfrm>
          <a:prstGeom prst="rect">
            <a:avLst/>
          </a:prstGeom>
        </p:spPr>
        <p:txBody>
          <a:bodyPr wrap="square">
            <a:spAutoFit/>
          </a:bodyPr>
          <a:lstStyle/>
          <a:p>
            <a:pPr algn="ctr"/>
            <a:r>
              <a:rPr lang="ar-SA" sz="2400" b="1" dirty="0">
                <a:ln w="1905"/>
                <a:solidFill>
                  <a:schemeClr val="accent1">
                    <a:lumMod val="75000"/>
                  </a:schemeClr>
                </a:solidFill>
                <a:effectLst>
                  <a:innerShdw blurRad="69850" dist="43180" dir="5400000">
                    <a:srgbClr val="000000">
                      <a:alpha val="65000"/>
                    </a:srgbClr>
                  </a:innerShdw>
                </a:effectLst>
                <a:cs typeface="DecoType Naskh" pitchFamily="2" charset="-78"/>
              </a:rPr>
              <a:t>{ وَهُمْ يَصْطَرِخُونَ فِيهَا رَبَّنَا أَخْرِجْنَا نَعْمَلْ صَالِحاً غَيْرَ الَّذِي كُنَّا نَعْمَلُ أَوَلَمْ نُعَمِّرْكُمْ مَا يَتَذَكَّرُ فِيهِ مَنْ تَذَكَّرَ </a:t>
            </a:r>
            <a:r>
              <a:rPr lang="ar-SA" sz="2400" b="1" dirty="0" err="1">
                <a:ln w="1905"/>
                <a:solidFill>
                  <a:schemeClr val="accent1">
                    <a:lumMod val="75000"/>
                  </a:schemeClr>
                </a:solidFill>
                <a:effectLst>
                  <a:innerShdw blurRad="69850" dist="43180" dir="5400000">
                    <a:srgbClr val="000000">
                      <a:alpha val="65000"/>
                    </a:srgbClr>
                  </a:innerShdw>
                </a:effectLst>
                <a:cs typeface="DecoType Naskh" pitchFamily="2" charset="-78"/>
              </a:rPr>
              <a:t>وَجَاءَكُمُ</a:t>
            </a:r>
            <a:r>
              <a:rPr lang="ar-SA" sz="2400" b="1" dirty="0">
                <a:ln w="1905"/>
                <a:solidFill>
                  <a:schemeClr val="accent1">
                    <a:lumMod val="75000"/>
                  </a:schemeClr>
                </a:solidFill>
                <a:effectLst>
                  <a:innerShdw blurRad="69850" dist="43180" dir="5400000">
                    <a:srgbClr val="000000">
                      <a:alpha val="65000"/>
                    </a:srgbClr>
                  </a:innerShdw>
                </a:effectLst>
                <a:cs typeface="DecoType Naskh" pitchFamily="2" charset="-78"/>
              </a:rPr>
              <a:t> النَّذِيرُ فَذُوقُوا فَمَا لِلظَّالِمِينَ مِنْ نَصِيرٍ}</a:t>
            </a:r>
          </a:p>
          <a:p>
            <a:endParaRPr lang="ar-SA" sz="2400" dirty="0" smtClean="0">
              <a:cs typeface="DecoType Naskh" pitchFamily="2" charset="-78"/>
            </a:endParaRPr>
          </a:p>
          <a:p>
            <a:r>
              <a:rPr lang="ar-SA" sz="2400" dirty="0" smtClean="0">
                <a:cs typeface="DecoType Naskh" pitchFamily="2" charset="-78"/>
              </a:rPr>
              <a:t>إنها </a:t>
            </a:r>
            <a:r>
              <a:rPr lang="ar-SA" sz="2400" dirty="0">
                <a:cs typeface="DecoType Naskh" pitchFamily="2" charset="-78"/>
              </a:rPr>
              <a:t>النهاية </a:t>
            </a:r>
            <a:r>
              <a:rPr lang="ar-SA" sz="2400" dirty="0">
                <a:cs typeface="DecoType Naskh" pitchFamily="2" charset="-78"/>
              </a:rPr>
              <a:t>الأليمه</a:t>
            </a:r>
            <a:r>
              <a:rPr lang="ar-SA" sz="2400" dirty="0">
                <a:cs typeface="DecoType Naskh" pitchFamily="2" charset="-78"/>
              </a:rPr>
              <a:t> والجواب المقذع لمن عاشوا حياة الغفلة واللهو والعبث ..... </a:t>
            </a:r>
            <a:endParaRPr lang="ar-SA" sz="2400" dirty="0" smtClean="0">
              <a:cs typeface="DecoType Naskh" pitchFamily="2" charset="-78"/>
            </a:endParaRPr>
          </a:p>
          <a:p>
            <a:pPr algn="l"/>
            <a:r>
              <a:rPr lang="ar-SA" sz="2400" dirty="0" smtClean="0">
                <a:cs typeface="DecoType Naskh" pitchFamily="2" charset="-78"/>
              </a:rPr>
              <a:t>.... لكل </a:t>
            </a:r>
            <a:r>
              <a:rPr lang="ar-SA" sz="2400" dirty="0">
                <a:cs typeface="DecoType Naskh" pitchFamily="2" charset="-78"/>
              </a:rPr>
              <a:t>من لم يحسب حسابا للقاء الله </a:t>
            </a:r>
            <a:r>
              <a:rPr lang="ar-SA" sz="2400" dirty="0" smtClean="0">
                <a:cs typeface="DecoType Naskh" pitchFamily="2" charset="-78"/>
              </a:rPr>
              <a:t>تعالى</a:t>
            </a:r>
            <a:r>
              <a:rPr lang="ar-SA" sz="2400" dirty="0">
                <a:cs typeface="DecoType Naskh" pitchFamily="2" charset="-78"/>
              </a:rPr>
              <a:t> </a:t>
            </a:r>
            <a:endParaRPr lang="ar-SA" sz="2400" dirty="0" smtClean="0">
              <a:cs typeface="DecoType Naskh" pitchFamily="2" charset="-78"/>
            </a:endParaRPr>
          </a:p>
          <a:p>
            <a:endParaRPr lang="ar-SA" sz="2400" dirty="0" smtClean="0">
              <a:cs typeface="DecoType Naskh" pitchFamily="2" charset="-78"/>
            </a:endParaRPr>
          </a:p>
          <a:p>
            <a:r>
              <a:rPr lang="ar-SA" sz="2400" dirty="0" smtClean="0">
                <a:cs typeface="DecoType Naskh" pitchFamily="2" charset="-78"/>
              </a:rPr>
              <a:t>لكل </a:t>
            </a:r>
            <a:r>
              <a:rPr lang="ar-SA" sz="2400" dirty="0">
                <a:cs typeface="DecoType Naskh" pitchFamily="2" charset="-78"/>
              </a:rPr>
              <a:t>من أصم أذنه عن وعظ الواعظين ونصيحة الناصحين لكل من لم يعتبر بالعبر وغرته الأماني وغره بالله </a:t>
            </a:r>
            <a:r>
              <a:rPr lang="ar-SA" sz="2400" dirty="0" smtClean="0">
                <a:cs typeface="DecoType Naskh" pitchFamily="2" charset="-78"/>
              </a:rPr>
              <a:t>الغرور.</a:t>
            </a:r>
          </a:p>
        </p:txBody>
      </p:sp>
      <p:sp>
        <p:nvSpPr>
          <p:cNvPr id="4" name="مستطيل 3"/>
          <p:cNvSpPr/>
          <p:nvPr/>
        </p:nvSpPr>
        <p:spPr>
          <a:xfrm>
            <a:off x="2625960" y="857232"/>
            <a:ext cx="6389891" cy="461665"/>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60000" dist="29997" dir="5400000" sy="-100000" algn="bl" rotWithShape="0"/>
                </a:effectLst>
                <a:latin typeface="Hacen Tehran" pitchFamily="2" charset="-78"/>
                <a:cs typeface="Hacen Tehran" pitchFamily="2" charset="-78"/>
              </a:rPr>
              <a:t>فاعتبروا يا أولي الألباب </a:t>
            </a:r>
            <a:r>
              <a:rPr lang="ar-S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60000" dist="29997" dir="5400000" sy="-100000" algn="bl" rotWithShape="0"/>
                </a:effectLst>
                <a:latin typeface="Hacen Tehran" pitchFamily="2" charset="-78"/>
                <a:cs typeface="Hacen Tehran" pitchFamily="2" charset="-78"/>
              </a:rPr>
              <a:t>وأعدوا </a:t>
            </a:r>
            <a:r>
              <a:rPr lang="ar-SA"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60000" dist="29997" dir="5400000" sy="-100000" algn="bl" rotWithShape="0"/>
                </a:effectLst>
                <a:latin typeface="Hacen Tehran" pitchFamily="2" charset="-78"/>
                <a:cs typeface="Hacen Tehran" pitchFamily="2" charset="-78"/>
              </a:rPr>
              <a:t>للقاء رب </a:t>
            </a:r>
            <a:r>
              <a:rPr lang="ar-S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60000" dist="29997" dir="5400000" sy="-100000" algn="bl" rotWithShape="0"/>
                </a:effectLst>
                <a:latin typeface="Hacen Tehran" pitchFamily="2" charset="-78"/>
                <a:cs typeface="Hacen Tehran" pitchFamily="2" charset="-78"/>
              </a:rPr>
              <a:t>الأرباب ...</a:t>
            </a:r>
            <a:r>
              <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endPar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821505" y="1785926"/>
            <a:ext cx="7500990" cy="2985433"/>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lnSpc>
                <a:spcPct val="150000"/>
              </a:lnSpc>
            </a:pPr>
            <a:r>
              <a:rPr lang="ar-S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58000" dir="5400000" sy="-100000" algn="bl" rotWithShape="0"/>
                </a:effectLst>
                <a:cs typeface="DecoType Naskh" pitchFamily="2" charset="-78"/>
              </a:rPr>
              <a:t>ستندم أن رحلت بغير زاد *** وتشقى إذ يناديك المنادي</a:t>
            </a:r>
            <a:br>
              <a:rPr lang="ar-S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58000" dir="5400000" sy="-100000" algn="bl" rotWithShape="0"/>
                </a:effectLst>
                <a:cs typeface="DecoType Naskh" pitchFamily="2" charset="-78"/>
              </a:rPr>
            </a:br>
            <a:r>
              <a:rPr lang="ar-S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58000" dir="5400000" sy="-100000" algn="bl" rotWithShape="0"/>
                </a:effectLst>
                <a:cs typeface="DecoType Naskh" pitchFamily="2" charset="-78"/>
              </a:rPr>
              <a:t>فما لك ليس يعمل فيك وعظ *** ولا زجر كأنك من جمادي</a:t>
            </a:r>
            <a:br>
              <a:rPr lang="ar-S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58000" dir="5400000" sy="-100000" algn="bl" rotWithShape="0"/>
                </a:effectLst>
                <a:cs typeface="DecoType Naskh" pitchFamily="2" charset="-78"/>
              </a:rPr>
            </a:br>
            <a:r>
              <a:rPr lang="ar-S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58000" dir="5400000" sy="-100000" algn="bl" rotWithShape="0"/>
                </a:effectLst>
                <a:cs typeface="DecoType Naskh" pitchFamily="2" charset="-78"/>
              </a:rPr>
              <a:t>فتب عما جنيت وأنت حي *** وكن متيقظا قبل الرقاد</a:t>
            </a:r>
            <a:br>
              <a:rPr lang="ar-S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58000" dir="5400000" sy="-100000" algn="bl" rotWithShape="0"/>
                </a:effectLst>
                <a:cs typeface="DecoType Naskh" pitchFamily="2" charset="-78"/>
              </a:rPr>
            </a:br>
            <a:r>
              <a:rPr lang="ar-SA"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58000" dir="5400000" sy="-100000" algn="bl" rotWithShape="0"/>
                </a:effectLst>
                <a:cs typeface="DecoType Naskh" pitchFamily="2" charset="-78"/>
              </a:rPr>
              <a:t>أترضى أن تكون رفيق قوم  *** لهم زاد وأنت بغير زاد </a:t>
            </a:r>
          </a:p>
        </p:txBody>
      </p:sp>
      <p:sp>
        <p:nvSpPr>
          <p:cNvPr id="6" name="مستطيل 5"/>
          <p:cNvSpPr/>
          <p:nvPr/>
        </p:nvSpPr>
        <p:spPr>
          <a:xfrm>
            <a:off x="1347400" y="5786454"/>
            <a:ext cx="6449201" cy="646331"/>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SA"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Hacen Samra" pitchFamily="2" charset="-78"/>
                <a:cs typeface="Hacen Samra" pitchFamily="2" charset="-78"/>
              </a:rPr>
              <a:t>فليس للعمر ثمرة أعظم من العمل الصالح</a:t>
            </a:r>
            <a:r>
              <a:rPr lang="ar-SA"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Hacen Samra" pitchFamily="2" charset="-78"/>
                <a:cs typeface="Hacen Samra" pitchFamily="2" charset="-78"/>
              </a:rPr>
              <a:t> </a:t>
            </a:r>
            <a:endParaRPr lang="ar-SA"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Hacen Samra" pitchFamily="2" charset="-78"/>
              <a:cs typeface="Hacen Samra" pitchFamily="2" charset="-78"/>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14282" y="1500174"/>
            <a:ext cx="8786874" cy="5262979"/>
          </a:xfrm>
          <a:prstGeom prst="rect">
            <a:avLst/>
          </a:prstGeom>
        </p:spPr>
        <p:txBody>
          <a:bodyPr wrap="square">
            <a:spAutoFit/>
          </a:bodyPr>
          <a:lstStyle/>
          <a:p>
            <a:pPr>
              <a:lnSpc>
                <a:spcPct val="150000"/>
              </a:lnSpc>
            </a:pPr>
            <a:r>
              <a:rPr lang="ar-SA" sz="2400" dirty="0">
                <a:cs typeface="DecoType Naskh" pitchFamily="2" charset="-78"/>
              </a:rPr>
              <a:t>فيا الله ما أسعد العاملين برضوان ارحم الراحمين يوم يناديهم المنادي </a:t>
            </a:r>
            <a:endParaRPr lang="ar-SA" sz="2400" dirty="0" smtClean="0">
              <a:cs typeface="DecoType Naskh" pitchFamily="2" charset="-78"/>
            </a:endParaRPr>
          </a:p>
          <a:p>
            <a:pPr algn="ctr">
              <a:lnSpc>
                <a:spcPct val="150000"/>
              </a:lnSpc>
            </a:pPr>
            <a:r>
              <a:rPr lang="ar-SA" sz="2400" b="1" dirty="0">
                <a:ln w="1905"/>
                <a:solidFill>
                  <a:schemeClr val="accent1">
                    <a:lumMod val="75000"/>
                  </a:schemeClr>
                </a:solidFill>
                <a:effectLst>
                  <a:innerShdw blurRad="69850" dist="43180" dir="5400000">
                    <a:srgbClr val="000000">
                      <a:alpha val="65000"/>
                    </a:srgbClr>
                  </a:innerShdw>
                </a:effectLst>
                <a:cs typeface="DecoType Naskh" pitchFamily="2" charset="-78"/>
              </a:rPr>
              <a:t>{ تِلْكُمُ الْجَنَّةُ أُورِثْتُمُوهَا بِمَا كُنْتُمْ تَعْمَلُونَ</a:t>
            </a:r>
            <a:r>
              <a:rPr lang="ar-SA" sz="2400" b="1" dirty="0" smtClean="0">
                <a:ln w="1905"/>
                <a:solidFill>
                  <a:schemeClr val="accent1">
                    <a:lumMod val="75000"/>
                  </a:schemeClr>
                </a:solidFill>
                <a:effectLst>
                  <a:innerShdw blurRad="69850" dist="43180" dir="5400000">
                    <a:srgbClr val="000000">
                      <a:alpha val="65000"/>
                    </a:srgbClr>
                  </a:innerShdw>
                </a:effectLst>
                <a:cs typeface="DecoType Naskh" pitchFamily="2" charset="-78"/>
              </a:rPr>
              <a:t>} </a:t>
            </a:r>
            <a:r>
              <a:rPr lang="ar-SA" sz="2400" dirty="0" smtClean="0">
                <a:cs typeface="DecoType Naskh" pitchFamily="2" charset="-78"/>
              </a:rPr>
              <a:t>[ </a:t>
            </a:r>
            <a:r>
              <a:rPr lang="ar-SA" sz="2400" dirty="0">
                <a:cs typeface="DecoType Naskh" pitchFamily="2" charset="-78"/>
              </a:rPr>
              <a:t>لأعراف: من الآية43] </a:t>
            </a:r>
            <a:endParaRPr lang="ar-SA" sz="2400" dirty="0" smtClean="0">
              <a:cs typeface="DecoType Naskh" pitchFamily="2" charset="-78"/>
            </a:endParaRPr>
          </a:p>
          <a:p>
            <a:r>
              <a:rPr lang="ar-SA" sz="2400" dirty="0" smtClean="0">
                <a:cs typeface="DecoType Naskh" pitchFamily="2" charset="-78"/>
              </a:rPr>
              <a:t>يوم </a:t>
            </a:r>
            <a:r>
              <a:rPr lang="ar-SA" sz="2400" dirty="0">
                <a:cs typeface="DecoType Naskh" pitchFamily="2" charset="-78"/>
              </a:rPr>
              <a:t>يقال </a:t>
            </a:r>
            <a:endParaRPr lang="ar-SA" sz="2400" dirty="0" smtClean="0">
              <a:cs typeface="DecoType Naskh" pitchFamily="2" charset="-78"/>
            </a:endParaRPr>
          </a:p>
          <a:p>
            <a:pPr algn="ctr"/>
            <a:r>
              <a:rPr lang="ar-SA" sz="2400" b="1" dirty="0">
                <a:ln w="1905"/>
                <a:solidFill>
                  <a:schemeClr val="accent1">
                    <a:lumMod val="75000"/>
                  </a:schemeClr>
                </a:solidFill>
                <a:effectLst>
                  <a:innerShdw blurRad="69850" dist="43180" dir="5400000">
                    <a:srgbClr val="000000">
                      <a:alpha val="65000"/>
                    </a:srgbClr>
                  </a:innerShdw>
                </a:effectLst>
                <a:cs typeface="DecoType Naskh" pitchFamily="2" charset="-78"/>
              </a:rPr>
              <a:t>{ كُلُوا وَاشْرَبُوا هَنِيئاً بِمَا أَسْلَفْتُمْ فِي الْأَيَّامِ الْخَالِيَةِ} </a:t>
            </a:r>
            <a:r>
              <a:rPr lang="ar-SA" sz="2400" dirty="0">
                <a:cs typeface="DecoType Naskh" pitchFamily="2" charset="-78"/>
              </a:rPr>
              <a:t>[ </a:t>
            </a:r>
            <a:r>
              <a:rPr lang="ar-SA" sz="2400" dirty="0" smtClean="0">
                <a:cs typeface="DecoType Naskh" pitchFamily="2" charset="-78"/>
              </a:rPr>
              <a:t>الحاقة:24]</a:t>
            </a:r>
          </a:p>
          <a:p>
            <a:r>
              <a:rPr lang="ar-SA" sz="2400" dirty="0" smtClean="0">
                <a:cs typeface="DecoType Naskh" pitchFamily="2" charset="-78"/>
              </a:rPr>
              <a:t>يوم </a:t>
            </a:r>
            <a:r>
              <a:rPr lang="ar-SA" sz="2400" dirty="0">
                <a:cs typeface="DecoType Naskh" pitchFamily="2" charset="-78"/>
              </a:rPr>
              <a:t>يسعدهم الرحمن بنعيم الجنات ويسمعون </a:t>
            </a:r>
            <a:endParaRPr lang="ar-SA" sz="2400" dirty="0" smtClean="0">
              <a:cs typeface="DecoType Naskh" pitchFamily="2" charset="-78"/>
            </a:endParaRPr>
          </a:p>
          <a:p>
            <a:pPr algn="l"/>
            <a:r>
              <a:rPr lang="ar-SA" sz="2400" b="1" dirty="0">
                <a:ln w="1905"/>
                <a:solidFill>
                  <a:schemeClr val="accent1">
                    <a:lumMod val="75000"/>
                  </a:schemeClr>
                </a:solidFill>
                <a:effectLst>
                  <a:innerShdw blurRad="69850" dist="43180" dir="5400000">
                    <a:srgbClr val="000000">
                      <a:alpha val="65000"/>
                    </a:srgbClr>
                  </a:innerShdw>
                </a:effectLst>
                <a:cs typeface="DecoType Naskh" pitchFamily="2" charset="-78"/>
              </a:rPr>
              <a:t>{ إِنَّ هَذَا كَانَ لَكُمْ جَزَاءً وَكَانَ سَعْيُكُمْ مَشْكُوراً} </a:t>
            </a:r>
            <a:r>
              <a:rPr lang="ar-SA" sz="2400" dirty="0">
                <a:cs typeface="DecoType Naskh" pitchFamily="2" charset="-78"/>
              </a:rPr>
              <a:t>[ </a:t>
            </a:r>
            <a:r>
              <a:rPr lang="ar-SA" sz="2400" dirty="0" smtClean="0">
                <a:cs typeface="DecoType Naskh" pitchFamily="2" charset="-78"/>
              </a:rPr>
              <a:t>الإنسان:22]</a:t>
            </a:r>
          </a:p>
          <a:p>
            <a:r>
              <a:rPr lang="ar-SA" sz="2400" dirty="0" smtClean="0">
                <a:cs typeface="DecoType Naskh" pitchFamily="2" charset="-78"/>
              </a:rPr>
              <a:t>فتنطلق </a:t>
            </a:r>
            <a:r>
              <a:rPr lang="ar-SA" sz="2400" dirty="0">
                <a:cs typeface="DecoType Naskh" pitchFamily="2" charset="-78"/>
              </a:rPr>
              <a:t>الألسنة بحمد الرحمن المنان بهذا الرضوان </a:t>
            </a:r>
            <a:endParaRPr lang="ar-SA" sz="2400" dirty="0" smtClean="0">
              <a:cs typeface="DecoType Naskh" pitchFamily="2" charset="-78"/>
            </a:endParaRPr>
          </a:p>
          <a:p>
            <a:pPr algn="ctr"/>
            <a:r>
              <a:rPr lang="ar-SA" sz="2400" b="1" dirty="0">
                <a:ln w="1905"/>
                <a:solidFill>
                  <a:schemeClr val="accent1">
                    <a:lumMod val="75000"/>
                  </a:schemeClr>
                </a:solidFill>
                <a:effectLst>
                  <a:innerShdw blurRad="69850" dist="43180" dir="5400000">
                    <a:srgbClr val="000000">
                      <a:alpha val="65000"/>
                    </a:srgbClr>
                  </a:innerShdw>
                </a:effectLst>
                <a:cs typeface="DecoType Naskh" pitchFamily="2" charset="-78"/>
              </a:rPr>
              <a:t>{ وَقَالُوا الْحَمْدُ لِلَّهِ الَّذِي صَدَقَنَا وَعْدَهُ وَأَوْرَثَنَا الْأَرْضَ نَتَبَوَّأُ مِنَ الْجَنَّةِ حَيْثُ نَشَاءُ فَنِعْمَ أَجْرُ الْعَامِلِينَ}</a:t>
            </a:r>
          </a:p>
          <a:p>
            <a:pPr algn="l"/>
            <a:r>
              <a:rPr lang="ar-SA" sz="2400" dirty="0" smtClean="0">
                <a:cs typeface="DecoType Naskh" pitchFamily="2" charset="-78"/>
              </a:rPr>
              <a:t>[</a:t>
            </a:r>
            <a:r>
              <a:rPr lang="ar-SA" sz="2400" dirty="0">
                <a:cs typeface="DecoType Naskh" pitchFamily="2" charset="-78"/>
              </a:rPr>
              <a:t>الزمر:74] </a:t>
            </a:r>
            <a:endParaRPr lang="ar-SA" sz="2400" dirty="0" smtClean="0">
              <a:cs typeface="DecoType Naskh" pitchFamily="2" charset="-78"/>
            </a:endParaRPr>
          </a:p>
          <a:p>
            <a:pPr algn="ctr"/>
            <a:r>
              <a:rPr lang="ar-SA" sz="2400" b="1" dirty="0">
                <a:ln w="1905"/>
                <a:solidFill>
                  <a:schemeClr val="accent1">
                    <a:lumMod val="75000"/>
                  </a:schemeClr>
                </a:solidFill>
                <a:effectLst>
                  <a:innerShdw blurRad="69850" dist="43180" dir="5400000">
                    <a:srgbClr val="000000">
                      <a:alpha val="65000"/>
                    </a:srgbClr>
                  </a:innerShdw>
                </a:effectLst>
                <a:cs typeface="DecoType Naskh" pitchFamily="2" charset="-78"/>
              </a:rPr>
              <a:t>{ وَقَالُوا الْحَمْدُ لِلَّهِ الَّذِي أَذْهَبَ عَنَّا الْحَزَنَ إِنَّ رَبَّنَا لَغَفُورٌ شَكُورٌ * الَّذِي أَحَلَّنَا دَارَ الْمُقَامَةِ مِنْ فَضْلِهِ لا يَمَسُّنَا فِيهَا نَصَبٌ وَلا يَمَسُّنَا فِيهَا لُغُوبٌ</a:t>
            </a:r>
            <a:r>
              <a:rPr lang="ar-SA" sz="2400" b="1" dirty="0" smtClean="0">
                <a:ln w="1905"/>
                <a:solidFill>
                  <a:schemeClr val="accent1">
                    <a:lumMod val="75000"/>
                  </a:schemeClr>
                </a:solidFill>
                <a:effectLst>
                  <a:innerShdw blurRad="69850" dist="43180" dir="5400000">
                    <a:srgbClr val="000000">
                      <a:alpha val="65000"/>
                    </a:srgbClr>
                  </a:innerShdw>
                </a:effectLst>
                <a:cs typeface="DecoType Naskh" pitchFamily="2" charset="-78"/>
              </a:rPr>
              <a:t>} </a:t>
            </a:r>
            <a:r>
              <a:rPr lang="ar-SA" sz="2400" dirty="0" smtClean="0">
                <a:cs typeface="DecoType Naskh" pitchFamily="2" charset="-78"/>
              </a:rPr>
              <a:t>[ </a:t>
            </a:r>
            <a:r>
              <a:rPr lang="ar-SA" sz="2400" dirty="0">
                <a:cs typeface="DecoType Naskh" pitchFamily="2" charset="-78"/>
              </a:rPr>
              <a:t>فاطر:35] </a:t>
            </a:r>
            <a:endParaRPr lang="ar-SA" sz="2400" dirty="0" smtClean="0">
              <a:cs typeface="DecoType Naskh" pitchFamily="2" charset="-78"/>
            </a:endParaRPr>
          </a:p>
          <a:p>
            <a:pPr algn="ctr"/>
            <a:r>
              <a:rPr lang="ar-SA" sz="2400" dirty="0" smtClean="0">
                <a:cs typeface="DecoType Naskh" pitchFamily="2" charset="-78"/>
              </a:rPr>
              <a:t>إنها </a:t>
            </a:r>
            <a:r>
              <a:rPr lang="ar-SA" sz="2400" dirty="0">
                <a:cs typeface="DecoType Naskh" pitchFamily="2" charset="-78"/>
              </a:rPr>
              <a:t>الخيرات التي سارعوا إليها ، والطاعات التي شمروا إليها ، والقربات التي سعوا إليها ثقلت الموازين فكان العبد من المفلحين ..... </a:t>
            </a:r>
            <a:endParaRPr lang="ar-SA" sz="2400" dirty="0">
              <a:cs typeface="DecoType Naskh" pitchFamily="2" charset="-78"/>
            </a:endParaRPr>
          </a:p>
        </p:txBody>
      </p:sp>
      <p:sp>
        <p:nvSpPr>
          <p:cNvPr id="4" name="مستطيل 3"/>
          <p:cNvSpPr/>
          <p:nvPr/>
        </p:nvSpPr>
        <p:spPr>
          <a:xfrm>
            <a:off x="2187373" y="785794"/>
            <a:ext cx="4769254" cy="461665"/>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58000" dir="5400000" sy="-100000" algn="bl" rotWithShape="0"/>
                </a:effectLst>
                <a:latin typeface="Hacen Tehran" pitchFamily="2" charset="-78"/>
                <a:cs typeface="Hacen Tehran" pitchFamily="2" charset="-78"/>
              </a:rPr>
              <a:t>فما الذي يقعد بنا ؟ وما الذي يؤخرنا ؟</a:t>
            </a:r>
            <a:r>
              <a:rPr lang="ar-S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58000" dir="5400000" sy="-100000" algn="bl" rotWithShape="0"/>
                </a:effectLst>
                <a:latin typeface="Hacen Tehran" pitchFamily="2" charset="-78"/>
                <a:cs typeface="Hacen Tehran" pitchFamily="2" charset="-78"/>
              </a:rPr>
              <a:t> </a:t>
            </a:r>
            <a:endParaRPr lang="ar-SA"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reflection blurRad="6350" stA="60000" endA="900" endPos="58000" dir="5400000" sy="-100000" algn="bl" rotWithShape="0"/>
              </a:effectLst>
              <a:latin typeface="Hacen Tehran" pitchFamily="2" charset="-78"/>
              <a:cs typeface="Hacen Tehran" pitchFamily="2" charset="-78"/>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14282" y="1643050"/>
            <a:ext cx="8643998" cy="2431435"/>
          </a:xfrm>
          <a:prstGeom prst="rect">
            <a:avLst/>
          </a:prstGeom>
        </p:spPr>
        <p:txBody>
          <a:bodyPr wrap="square">
            <a:spAutoFit/>
          </a:bodyPr>
          <a:lstStyle/>
          <a:p>
            <a:r>
              <a:rPr lang="ar-SA" sz="2400" dirty="0">
                <a:cs typeface="DecoType Naskh" pitchFamily="2" charset="-78"/>
              </a:rPr>
              <a:t>الحياة كلها مجال للعمل الصالح </a:t>
            </a:r>
            <a:endParaRPr lang="ar-SA" sz="2400" dirty="0" smtClean="0">
              <a:cs typeface="DecoType Naskh" pitchFamily="2" charset="-78"/>
            </a:endParaRPr>
          </a:p>
          <a:p>
            <a:pPr algn="ctr"/>
            <a:r>
              <a:rPr lang="ar-SA" sz="2400" b="1" dirty="0">
                <a:ln w="1905"/>
                <a:solidFill>
                  <a:schemeClr val="accent1">
                    <a:lumMod val="75000"/>
                  </a:schemeClr>
                </a:solidFill>
                <a:effectLst>
                  <a:innerShdw blurRad="69850" dist="43180" dir="5400000">
                    <a:srgbClr val="000000">
                      <a:alpha val="65000"/>
                    </a:srgbClr>
                  </a:innerShdw>
                </a:effectLst>
                <a:cs typeface="DecoType Naskh" pitchFamily="2" charset="-78"/>
              </a:rPr>
              <a:t>{وَاعْبُدْ رَبَّكَ حَتَّى يَأْتِيَكَ الْيَقِينُ} </a:t>
            </a:r>
            <a:r>
              <a:rPr lang="ar-SA" sz="2400" dirty="0">
                <a:cs typeface="DecoType Naskh" pitchFamily="2" charset="-78"/>
              </a:rPr>
              <a:t>[ الحجر:99] </a:t>
            </a:r>
            <a:endParaRPr lang="ar-SA" sz="2400" dirty="0" smtClean="0">
              <a:cs typeface="DecoType Naskh" pitchFamily="2" charset="-78"/>
            </a:endParaRPr>
          </a:p>
          <a:p>
            <a:pPr algn="ctr"/>
            <a:endParaRPr lang="ar-SA" sz="800" dirty="0" smtClean="0">
              <a:cs typeface="DecoType Naskh" pitchFamily="2" charset="-78"/>
            </a:endParaRPr>
          </a:p>
          <a:p>
            <a:pPr algn="justLow"/>
            <a:r>
              <a:rPr lang="ar-SA" sz="2400" dirty="0" smtClean="0">
                <a:cs typeface="DecoType Naskh" pitchFamily="2" charset="-78"/>
              </a:rPr>
              <a:t>فلا </a:t>
            </a:r>
            <a:r>
              <a:rPr lang="ar-SA" sz="2400" dirty="0">
                <a:cs typeface="DecoType Naskh" pitchFamily="2" charset="-78"/>
              </a:rPr>
              <a:t>انقطاع لعمل المؤمن إلا بلقاء ربه وخروج روحه من جسده </a:t>
            </a:r>
            <a:r>
              <a:rPr lang="ar-SA" sz="2400" dirty="0" smtClean="0">
                <a:cs typeface="DecoType Naskh" pitchFamily="2" charset="-78"/>
              </a:rPr>
              <a:t>....ومن </a:t>
            </a:r>
            <a:r>
              <a:rPr lang="ar-SA" sz="2400" dirty="0">
                <a:cs typeface="DecoType Naskh" pitchFamily="2" charset="-78"/>
              </a:rPr>
              <a:t>رحمة ربنا أن جعل لعباده مواسم تضاعف فيها الحسنات ويستدرك العبد بها ما فات لها مزيه </a:t>
            </a:r>
            <a:r>
              <a:rPr lang="ar-SA" sz="2400" dirty="0" smtClean="0">
                <a:cs typeface="DecoType Naskh" pitchFamily="2" charset="-78"/>
              </a:rPr>
              <a:t>ليست لغيرها </a:t>
            </a:r>
            <a:r>
              <a:rPr lang="ar-SA" sz="2400" dirty="0">
                <a:cs typeface="DecoType Naskh" pitchFamily="2" charset="-78"/>
              </a:rPr>
              <a:t>من الأوقات ويتجدد نشاط العبد فيسارع في الخيرات... </a:t>
            </a:r>
            <a:r>
              <a:rPr lang="ar-SA" sz="2400" dirty="0" smtClean="0">
                <a:cs typeface="DecoType Naskh" pitchFamily="2" charset="-78"/>
              </a:rPr>
              <a:t>ومن </a:t>
            </a:r>
            <a:r>
              <a:rPr lang="ar-SA" sz="2400" dirty="0">
                <a:cs typeface="DecoType Naskh" pitchFamily="2" charset="-78"/>
              </a:rPr>
              <a:t>ذلك ما نحن بانتظاره من موسم عظيم وأيام مباركة كريمة هي أيام عشر ذي الحجة هذه الأيام التي هي أفضل أيام خلقها الله على الإطلاق أفضل أيام العام ودلائل فضلها كثيرة منها </a:t>
            </a:r>
            <a:r>
              <a:rPr lang="ar-SA" sz="2400" dirty="0" smtClean="0">
                <a:cs typeface="DecoType Naskh" pitchFamily="2" charset="-78"/>
              </a:rPr>
              <a:t>: </a:t>
            </a:r>
            <a:endParaRPr lang="ar-SA" sz="2400" dirty="0">
              <a:cs typeface="DecoType Naskh" pitchFamily="2" charset="-78"/>
            </a:endParaRPr>
          </a:p>
        </p:txBody>
      </p:sp>
      <p:sp>
        <p:nvSpPr>
          <p:cNvPr id="4" name="مستطيل 3"/>
          <p:cNvSpPr/>
          <p:nvPr/>
        </p:nvSpPr>
        <p:spPr>
          <a:xfrm>
            <a:off x="500034" y="4714884"/>
            <a:ext cx="8215370" cy="1708160"/>
          </a:xfrm>
          <a:prstGeom prst="rect">
            <a:avLst/>
          </a:prstGeom>
        </p:spPr>
        <p:txBody>
          <a:bodyPr wrap="square">
            <a:spAutoFit/>
          </a:bodyPr>
          <a:lstStyle/>
          <a:p>
            <a:pPr algn="ctr">
              <a:lnSpc>
                <a:spcPct val="150000"/>
              </a:lnSpc>
            </a:pPr>
            <a:r>
              <a:rPr lang="ar-SA" sz="2400" dirty="0">
                <a:cs typeface="DecoType Naskh" pitchFamily="2" charset="-78"/>
              </a:rPr>
              <a:t>إن الله أقسم بها ولا يقسم ربنا إلا بعظيم من المخلوقات أو الأوقات . </a:t>
            </a:r>
            <a:br>
              <a:rPr lang="ar-SA" sz="2400" dirty="0">
                <a:cs typeface="DecoType Naskh" pitchFamily="2" charset="-78"/>
              </a:rPr>
            </a:br>
            <a:r>
              <a:rPr lang="ar-SA" sz="2400" b="1" dirty="0">
                <a:ln w="1905"/>
                <a:solidFill>
                  <a:schemeClr val="accent1">
                    <a:lumMod val="75000"/>
                  </a:schemeClr>
                </a:solidFill>
                <a:effectLst>
                  <a:innerShdw blurRad="69850" dist="43180" dir="5400000">
                    <a:srgbClr val="000000">
                      <a:alpha val="65000"/>
                    </a:srgbClr>
                  </a:innerShdw>
                </a:effectLst>
                <a:cs typeface="DecoType Naskh" pitchFamily="2" charset="-78"/>
              </a:rPr>
              <a:t>{ وَالْفَجْرِ* وَلَيَالٍ عَشْرٍ}</a:t>
            </a:r>
          </a:p>
          <a:p>
            <a:pPr algn="ctr">
              <a:lnSpc>
                <a:spcPct val="150000"/>
              </a:lnSpc>
            </a:pPr>
            <a:r>
              <a:rPr lang="ar-SA" sz="2400" dirty="0" smtClean="0">
                <a:cs typeface="DecoType Naskh" pitchFamily="2" charset="-78"/>
              </a:rPr>
              <a:t>وهي </a:t>
            </a:r>
            <a:r>
              <a:rPr lang="ar-SA" sz="2400" dirty="0">
                <a:cs typeface="DecoType Naskh" pitchFamily="2" charset="-78"/>
              </a:rPr>
              <a:t>عشر ذي الحجة كما قال أهل </a:t>
            </a:r>
            <a:r>
              <a:rPr lang="ar-SA" sz="2400" dirty="0" smtClean="0">
                <a:cs typeface="DecoType Naskh" pitchFamily="2" charset="-78"/>
              </a:rPr>
              <a:t>التفسير.</a:t>
            </a:r>
            <a:endParaRPr lang="ar-SA" sz="2400" dirty="0">
              <a:cs typeface="DecoType Naskh" pitchFamily="2" charset="-78"/>
            </a:endParaRPr>
          </a:p>
        </p:txBody>
      </p:sp>
      <p:sp>
        <p:nvSpPr>
          <p:cNvPr id="6" name="مربع نص 5"/>
          <p:cNvSpPr txBox="1"/>
          <p:nvPr/>
        </p:nvSpPr>
        <p:spPr>
          <a:xfrm>
            <a:off x="7643834" y="5214950"/>
            <a:ext cx="474810" cy="923330"/>
          </a:xfrm>
          <a:prstGeom prst="rect">
            <a:avLst/>
          </a:prstGeom>
          <a:noFill/>
        </p:spPr>
        <p:txBody>
          <a:bodyPr wrap="none" rtlCol="1">
            <a:spAutoFit/>
          </a:bodyPr>
          <a:lstStyle/>
          <a:p>
            <a:r>
              <a:rPr lang="ar-SA" sz="5400" dirty="0" smtClean="0">
                <a:cs typeface="DecoType Naskh" pitchFamily="2" charset="-78"/>
              </a:rPr>
              <a:t>1</a:t>
            </a:r>
            <a:endParaRPr lang="ar-SA" sz="5400" dirty="0">
              <a:cs typeface="DecoType Naskh" pitchFamily="2" charset="-78"/>
            </a:endParaRPr>
          </a:p>
        </p:txBody>
      </p:sp>
      <p:sp>
        <p:nvSpPr>
          <p:cNvPr id="7" name="مستطيل 6"/>
          <p:cNvSpPr/>
          <p:nvPr/>
        </p:nvSpPr>
        <p:spPr>
          <a:xfrm>
            <a:off x="6000760" y="642918"/>
            <a:ext cx="2844048" cy="707886"/>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DecoType Naskh" pitchFamily="2" charset="-78"/>
              </a:rPr>
              <a:t>أفضل أيام العام ...</a:t>
            </a:r>
            <a:endParaRPr lang="ar-SA"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spd="slow">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حدة نمط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وحدة نمطية">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وحدة نمطية">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_xmlsignatures/_rels/origin.sigs.rels><?xml version="1.0" encoding="UTF-8" standalone="yes"?>
<Relationships xmlns="http://schemas.openxmlformats.org/package/2006/relationships"><Relationship Id="rId3" Type="http://schemas.openxmlformats.org/package/2006/relationships/digital-signature/signature" Target="sig3.xml"/><Relationship Id="rId2" Type="http://schemas.openxmlformats.org/package/2006/relationships/digital-signature/signature" Target="sig2.xml"/><Relationship Id="rId1" Type="http://schemas.openxmlformats.org/package/2006/relationships/digital-signature/signature" Target="sig1.xml"/></Relationships>
</file>

<file path=_xmlsignatures/sig1.xml><?xml version="1.0" encoding="utf-8"?>
<Signature xmlns="http://www.w3.org/2000/09/xmldsig#" Id="idPackageSignature">
  <SignedInfo>
    <CanonicalizationMethod Algorithm="http://www.w3.org/TR/2001/REC-xml-c14n-20010315"/>
    <SignatureMethod Algorithm="http://www.w3.org/2000/09/xmldsig#rsa-sha1"/>
    <Reference URI="#idPackageObject" Type="http://www.w3.org/2000/09/xmldsig#Object">
      <DigestMethod Algorithm="http://www.w3.org/2000/09/xmldsig#sha1"/>
      <DigestValue>X7JTEMErC4WFd8C5SjIYAdgjDP8=</DigestValue>
    </Reference>
    <Reference URI="#idOfficeObject" Type="http://www.w3.org/2000/09/xmldsig#Object">
      <DigestMethod Algorithm="http://www.w3.org/2000/09/xmldsig#sha1"/>
      <DigestValue>XycThqBMNf9Rr7m3DXrHmekj9Mg=</DigestValue>
    </Reference>
  </SignedInfo>
  <SignatureValue>
    jcjs2faAeBWmv0GRRWDr33+2ZJHE98xXjshOJWsKrwBsmuGCOQvsTTqogKvqVpG75ySIk8zN
    kCOn0o0YgSWOilFCrY98fOsqudYt97yJjja6RxZPMrtO7Sc1fR5aRUJWdPI5/N2i8+jaY7bo
    Tw6S0YqRfaaZE0l84ajKEc4twoE=
  </SignatureValue>
  <KeyInfo>
    <KeyValue>
      <RSAKeyValue>
        <Modulus>
            lfOxZ5UsNSw8lln6UOYe7Jngi8YDhZOBLYS+SRmlZvcXxdNg3/2uWSP13vSfyLPmvXrEPnbo
            1M83kajsHQSj/Zq26BJbl3mBmNOfYYvh889CNEcqK5xEfLdkNXYuVtfK6Ickxl9xfNh1JDEd
            l6vtapsQZ0hDLdbL3Tp0kmde5XU=
          </Modulus>
        <Exponent>AQAB</Exponent>
      </RSAKeyValue>
    </KeyValue>
    <X509Data>
      <X509Certificate>
          MIICtjCCAiOgAwIBAgIQJLquHKhlV4hHgSECn6cQczAJBgUrDgMCHQUAMIGUMTcwNQYDVQQD
          Hi4GRQAuACAGKAZGBi8GMQAgBigGRgAgBjkGKAYvBicGRAZEBkcAIAYlBkUGJwZFMSIwIAYJ
          KoZIhvcNAQkBFhNiYW4yMDA3c2lAZ21haWwuY29tMQ0wCwYDVQQKEwRJbWFtMSYwJAYDVQQH
          Ex1odHRwOi8vcHAyMDA3YXIuYmxvZ3Nwb3QuY29tLzAeFw0wODExMjkxMjM4MDJaFw0wOTEx
          MjkxODM4MDJaMIGUMTcwNQYDVQQDHi4GRQAuACAGKAZGBi8GMQAgBigGRgAgBjkGKAYvBicG
          RAZEBkcAIAYlBkUGJwZFMSIwIAYJKoZIhvcNAQkBFhNiYW4yMDA3c2lAZ21haWwuY29tMQ0w
          CwYDVQQKEwRJbWFtMSYwJAYDVQQHEx1odHRwOi8vcHAyMDA3YXIuYmxvZ3Nwb3QuY29tLzCB
          nzANBgkqhkiG9w0BAQEFAAOBjQAwgYkCgYEAlfOxZ5UsNSw8lln6UOYe7Jngi8YDhZOBLYS+
          SRmlZvcXxdNg3/2uWSP13vSfyLPmvXrEPnbo1M83kajsHQSj/Zq26BJbl3mBmNOfYYvh889C
          NEcqK5xEfLdkNXYuVtfK6Ickxl9xfNh1JDEdl6vtapsQZ0hDLdbL3Tp0kmde5XUCAwEAAaMP
          MA0wCwYDVR0PBAQDAgbAMAkGBSsOAwIdBQADgYEALuGn6wcfvamw7D274rOKtntQ9gP8OAXM
          BqCYd9uU7ByDbkJJIDae65jlABDnk+YcYgN/hephqodWCrKW4KgCQhX+QREOOMWAlv9p8ckV
          wQeSEOXz84q5ZDRSSS5TPjvTDMEjYWZum2S3n/1YzGPvTknEp82phMnlb6nbXHoCZSw=
        </X509Certificate>
    </X509Data>
  </KeyInfo>
  <Object xmlns:mdssi="http://schemas.openxmlformats.org/package/2006/digital-signature" Id="idPackageObject">
    <Manifest>
      <Reference URI="/_rels/.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zU3xVjYU7a1ax8o9OQBgdxm5bvU=</DigestValue>
      </Reference>
      <Reference URI="/ppt/_rels/presentation.xml.rels?ContentType=application/vnd.openxmlformats-package.relationships+xml">
        <Transforms>
          <Transform Algorithm="http://schemas.openxmlformats.org/package/2006/RelationshipTransform">
            <mdssi:RelationshipReference SourceId="rId8"/>
            <mdssi:RelationshipReference SourceId="rId13"/>
            <mdssi:RelationshipReference SourceId="rId18"/>
            <mdssi:RelationshipReference SourceId="rId3"/>
            <mdssi:RelationshipReference SourceId="rId7"/>
            <mdssi:RelationshipReference SourceId="rId12"/>
            <mdssi:RelationshipReference SourceId="rId2"/>
            <mdssi:RelationshipReference SourceId="rId1"/>
            <mdssi:RelationshipReference SourceId="rId6"/>
            <mdssi:RelationshipReference SourceId="rId11"/>
            <mdssi:RelationshipReference SourceId="rId5"/>
            <mdssi:RelationshipReference SourceId="rId15"/>
            <mdssi:RelationshipReference SourceId="rId10"/>
            <mdssi:RelationshipReference SourceId="rId19"/>
            <mdssi:RelationshipReference SourceId="rId4"/>
            <mdssi:RelationshipReference SourceId="rId9"/>
            <mdssi:RelationshipReference SourceId="rId14"/>
          </Transform>
          <Transform Algorithm="http://www.w3.org/TR/2001/REC-xml-c14n-20010315"/>
        </Transforms>
        <DigestMethod Algorithm="http://www.w3.org/2000/09/xmldsig#sha1"/>
        <DigestValue>r5gd34YAdwHztxt7qKfstdvsd6Y=</DigestValue>
      </Reference>
      <Reference URI="/ppt/media/image1.jpeg?ContentType=image/jpeg">
        <DigestMethod Algorithm="http://www.w3.org/2000/09/xmldsig#sha1"/>
        <DigestValue>VmiKp7oZtWVLALIYHz6D3hFMjRg=</DigestValue>
      </Reference>
      <Reference URI="/ppt/media/image10.jpeg?ContentType=image/jpeg">
        <DigestMethod Algorithm="http://www.w3.org/2000/09/xmldsig#sha1"/>
        <DigestValue>EX35DGjvemPuiJbputvOgfML5Hk=</DigestValue>
      </Reference>
      <Reference URI="/ppt/media/image11.jpeg?ContentType=image/jpeg">
        <DigestMethod Algorithm="http://www.w3.org/2000/09/xmldsig#sha1"/>
        <DigestValue>EqtWFZWiBgUDfpHqQW2l/0tEvzU=</DigestValue>
      </Reference>
      <Reference URI="/ppt/media/image2.jpeg?ContentType=image/jpeg">
        <DigestMethod Algorithm="http://www.w3.org/2000/09/xmldsig#sha1"/>
        <DigestValue>A2Lkuw3QHdrtV0Q4uYxMuhtpvqI=</DigestValue>
      </Reference>
      <Reference URI="/ppt/media/image3.jpeg?ContentType=image/jpeg">
        <DigestMethod Algorithm="http://www.w3.org/2000/09/xmldsig#sha1"/>
        <DigestValue>YeIxUPF+TxSKWXORWi2ELdCuge0=</DigestValue>
      </Reference>
      <Reference URI="/ppt/media/image4.jpeg?ContentType=image/jpeg">
        <DigestMethod Algorithm="http://www.w3.org/2000/09/xmldsig#sha1"/>
        <DigestValue>XuWhZOiXaxFoWSuHxDVOG3l0s1c=</DigestValue>
      </Reference>
      <Reference URI="/ppt/media/image5.jpeg?ContentType=image/jpeg">
        <DigestMethod Algorithm="http://www.w3.org/2000/09/xmldsig#sha1"/>
        <DigestValue>bG/23B+TzkhkHWuJTmKh37jj7uw=</DigestValue>
      </Reference>
      <Reference URI="/ppt/media/image6.jpeg?ContentType=image/jpeg">
        <DigestMethod Algorithm="http://www.w3.org/2000/09/xmldsig#sha1"/>
        <DigestValue>yzQ7DMxxcNRmuimAh0lcgOFEx4o=</DigestValue>
      </Reference>
      <Reference URI="/ppt/media/image7.jpeg?ContentType=image/jpeg">
        <DigestMethod Algorithm="http://www.w3.org/2000/09/xmldsig#sha1"/>
        <DigestValue>GOZYoj2zyzk5pBC4jkk8bPziQT8=</DigestValue>
      </Reference>
      <Reference URI="/ppt/media/image8.jpeg?ContentType=image/jpeg">
        <DigestMethod Algorithm="http://www.w3.org/2000/09/xmldsig#sha1"/>
        <DigestValue>cm6jAPho2YDwEYsA4rFPyD7rc1k=</DigestValue>
      </Reference>
      <Reference URI="/ppt/media/image9.jpeg?ContentType=image/jpeg">
        <DigestMethod Algorithm="http://www.w3.org/2000/09/xmldsig#sha1"/>
        <DigestValue>Gr5p0QH0TBpseU+LtHh1E1WmCJk=</DigestValue>
      </Reference>
      <Reference URI="/ppt/presentation.xml?ContentType=application/vnd.openxmlformats-officedocument.presentationml.presentation.main+xml">
        <DigestMethod Algorithm="http://www.w3.org/2000/09/xmldsig#sha1"/>
        <DigestValue>uRZRgbu1jtEdtEfsTkWZ1RQnmgM=</DigestValue>
      </Reference>
      <Reference URI="/ppt/slideLayouts/_rels/slideLayout1.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10.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11.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2.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3.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4.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5.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6.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7.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8.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9.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slideLayout1.xml?ContentType=application/vnd.openxmlformats-officedocument.presentationml.slideLayout+xml">
        <DigestMethod Algorithm="http://www.w3.org/2000/09/xmldsig#sha1"/>
        <DigestValue>TUQwdDNDEikXUhzYOw4/G4IdZMM=</DigestValue>
      </Reference>
      <Reference URI="/ppt/slideLayouts/slideLayout10.xml?ContentType=application/vnd.openxmlformats-officedocument.presentationml.slideLayout+xml">
        <DigestMethod Algorithm="http://www.w3.org/2000/09/xmldsig#sha1"/>
        <DigestValue>j3R00PlAYPPTq4nnQ7A93Oap9CU=</DigestValue>
      </Reference>
      <Reference URI="/ppt/slideLayouts/slideLayout11.xml?ContentType=application/vnd.openxmlformats-officedocument.presentationml.slideLayout+xml">
        <DigestMethod Algorithm="http://www.w3.org/2000/09/xmldsig#sha1"/>
        <DigestValue>DOEnIgr6ZByTyMDdPl2MLXkRGAs=</DigestValue>
      </Reference>
      <Reference URI="/ppt/slideLayouts/slideLayout2.xml?ContentType=application/vnd.openxmlformats-officedocument.presentationml.slideLayout+xml">
        <DigestMethod Algorithm="http://www.w3.org/2000/09/xmldsig#sha1"/>
        <DigestValue>5UqHLN/SuXU40EIkk53BhjhxIrY=</DigestValue>
      </Reference>
      <Reference URI="/ppt/slideLayouts/slideLayout3.xml?ContentType=application/vnd.openxmlformats-officedocument.presentationml.slideLayout+xml">
        <DigestMethod Algorithm="http://www.w3.org/2000/09/xmldsig#sha1"/>
        <DigestValue>ByGLMFJftyhnJmqSDbQUVQqoruo=</DigestValue>
      </Reference>
      <Reference URI="/ppt/slideLayouts/slideLayout4.xml?ContentType=application/vnd.openxmlformats-officedocument.presentationml.slideLayout+xml">
        <DigestMethod Algorithm="http://www.w3.org/2000/09/xmldsig#sha1"/>
        <DigestValue>Zx0CF5Lpj55mLGlv8rYrQS2lgEs=</DigestValue>
      </Reference>
      <Reference URI="/ppt/slideLayouts/slideLayout5.xml?ContentType=application/vnd.openxmlformats-officedocument.presentationml.slideLayout+xml">
        <DigestMethod Algorithm="http://www.w3.org/2000/09/xmldsig#sha1"/>
        <DigestValue>Vtpp5/X2YIWUom6g7L0YWUuS1QM=</DigestValue>
      </Reference>
      <Reference URI="/ppt/slideLayouts/slideLayout6.xml?ContentType=application/vnd.openxmlformats-officedocument.presentationml.slideLayout+xml">
        <DigestMethod Algorithm="http://www.w3.org/2000/09/xmldsig#sha1"/>
        <DigestValue>cSV3voPICanJ7gXAQHQoGKO40DQ=</DigestValue>
      </Reference>
      <Reference URI="/ppt/slideLayouts/slideLayout7.xml?ContentType=application/vnd.openxmlformats-officedocument.presentationml.slideLayout+xml">
        <DigestMethod Algorithm="http://www.w3.org/2000/09/xmldsig#sha1"/>
        <DigestValue>e/I7x0ME8msGJSsqfkYjrEl3cco=</DigestValue>
      </Reference>
      <Reference URI="/ppt/slideLayouts/slideLayout8.xml?ContentType=application/vnd.openxmlformats-officedocument.presentationml.slideLayout+xml">
        <DigestMethod Algorithm="http://www.w3.org/2000/09/xmldsig#sha1"/>
        <DigestValue>yICN+HnEZSx+UzQJ+J0i6I++YvQ=</DigestValue>
      </Reference>
      <Reference URI="/ppt/slideLayouts/slideLayout9.xml?ContentType=application/vnd.openxmlformats-officedocument.presentationml.slideLayout+xml">
        <DigestMethod Algorithm="http://www.w3.org/2000/09/xmldsig#sha1"/>
        <DigestValue>8nGxNvpCFl6k+rqGsG2ZUdV+5qo=</DigestValue>
      </Reference>
      <Reference URI="/ppt/slideMasters/_rels/slideMaster1.xml.rels?ContentType=application/vnd.openxmlformats-package.relationships+xml">
        <Transforms>
          <Transform Algorithm="http://schemas.openxmlformats.org/package/2006/RelationshipTransform">
            <mdssi:RelationshipReference SourceId="rId8"/>
            <mdssi:RelationshipReference SourceId="rId3"/>
            <mdssi:RelationshipReference SourceId="rId7"/>
            <mdssi:RelationshipReference SourceId="rId12"/>
            <mdssi:RelationshipReference SourceId="rId2"/>
            <mdssi:RelationshipReference SourceId="rId1"/>
            <mdssi:RelationshipReference SourceId="rId6"/>
            <mdssi:RelationshipReference SourceId="rId11"/>
            <mdssi:RelationshipReference SourceId="rId5"/>
            <mdssi:RelationshipReference SourceId="rId10"/>
            <mdssi:RelationshipReference SourceId="rId4"/>
            <mdssi:RelationshipReference SourceId="rId9"/>
          </Transform>
          <Transform Algorithm="http://www.w3.org/TR/2001/REC-xml-c14n-20010315"/>
        </Transforms>
        <DigestMethod Algorithm="http://www.w3.org/2000/09/xmldsig#sha1"/>
        <DigestValue>FKAuz83PS8d31d6TrfNpQ0KriEI=</DigestValue>
      </Reference>
      <Reference URI="/ppt/slideMasters/slideMaster1.xml?ContentType=application/vnd.openxmlformats-officedocument.presentationml.slideMaster+xml">
        <DigestMethod Algorithm="http://www.w3.org/2000/09/xmldsig#sha1"/>
        <DigestValue>MP+IoQOi0Lr0VZTFEERdfA+JEYQ=</DigestValue>
      </Reference>
      <Reference URI="/ppt/slides/_rels/slide1.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IAiaKFSptwHeHZ5q7qVYjKFZQkA=</DigestValue>
      </Reference>
      <Reference URI="/ppt/slides/_rels/slide10.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_rels/slide11.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mdssi:RelationshipReference SourceId="rId6"/>
            <mdssi:RelationshipReference SourceId="rId5"/>
            <mdssi:RelationshipReference SourceId="rId4"/>
          </Transform>
          <Transform Algorithm="http://www.w3.org/TR/2001/REC-xml-c14n-20010315"/>
        </Transforms>
        <DigestMethod Algorithm="http://www.w3.org/2000/09/xmldsig#sha1"/>
        <DigestValue>fCr2Qw9maJ5Wr8srMFQc8EgQFm8=</DigestValue>
      </Reference>
      <Reference URI="/ppt/slides/_rels/slide12.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dP+UHCMQv8GNC5PzFYwAf0jexQw=</DigestValue>
      </Reference>
      <Reference URI="/ppt/slides/_rels/slide13.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DUlQoRcBVIuEnq/F93cX8Vi0Qck=</DigestValue>
      </Reference>
      <Reference URI="/ppt/slides/_rels/slide14.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Pn/VMt3b+tfcy8OD+1SAcmiZE+8=</DigestValue>
      </Reference>
      <Reference URI="/ppt/slides/_rels/slide2.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1Gc9+/RlYIjulXpSL/fNYU+tZ7c=</DigestValue>
      </Reference>
      <Reference URI="/ppt/slides/_rels/slide3.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gT6aoHtSn1pn07Wi2JW3fHw5Evc=</DigestValue>
      </Reference>
      <Reference URI="/ppt/slides/_rels/slide4.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DUlQoRcBVIuEnq/F93cX8Vi0Qck=</DigestValue>
      </Reference>
      <Reference URI="/ppt/slides/_rels/slide5.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_rels/slide6.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_rels/slide7.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Y4xwN4sffvEqfZ8Jv9at7OGSPhE=</DigestValue>
      </Reference>
      <Reference URI="/ppt/slides/_rels/slide8.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_rels/slide9.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slide1.xml?ContentType=application/vnd.openxmlformats-officedocument.presentationml.slide+xml">
        <DigestMethod Algorithm="http://www.w3.org/2000/09/xmldsig#sha1"/>
        <DigestValue>yus2YmLQL+wL+FDeTEIxmD6DEzU=</DigestValue>
      </Reference>
      <Reference URI="/ppt/slides/slide10.xml?ContentType=application/vnd.openxmlformats-officedocument.presentationml.slide+xml">
        <DigestMethod Algorithm="http://www.w3.org/2000/09/xmldsig#sha1"/>
        <DigestValue>IvHDXy1qJlbylQoJaPvarwrT8iA=</DigestValue>
      </Reference>
      <Reference URI="/ppt/slides/slide11.xml?ContentType=application/vnd.openxmlformats-officedocument.presentationml.slide+xml">
        <DigestMethod Algorithm="http://www.w3.org/2000/09/xmldsig#sha1"/>
        <DigestValue>KrrBO5gQCJwgMAaiUiT75jHNRXg=</DigestValue>
      </Reference>
      <Reference URI="/ppt/slides/slide12.xml?ContentType=application/vnd.openxmlformats-officedocument.presentationml.slide+xml">
        <DigestMethod Algorithm="http://www.w3.org/2000/09/xmldsig#sha1"/>
        <DigestValue>YBo0siNOrxvklyu41Ea1QdtdArs=</DigestValue>
      </Reference>
      <Reference URI="/ppt/slides/slide13.xml?ContentType=application/vnd.openxmlformats-officedocument.presentationml.slide+xml">
        <DigestMethod Algorithm="http://www.w3.org/2000/09/xmldsig#sha1"/>
        <DigestValue>iByzO8btkrW/AhhKN0zRSWL5GYQ=</DigestValue>
      </Reference>
      <Reference URI="/ppt/slides/slide14.xml?ContentType=application/vnd.openxmlformats-officedocument.presentationml.slide+xml">
        <DigestMethod Algorithm="http://www.w3.org/2000/09/xmldsig#sha1"/>
        <DigestValue>IxcsQNBUIJFHpOmj3ocwMLZiNlQ=</DigestValue>
      </Reference>
      <Reference URI="/ppt/slides/slide2.xml?ContentType=application/vnd.openxmlformats-officedocument.presentationml.slide+xml">
        <DigestMethod Algorithm="http://www.w3.org/2000/09/xmldsig#sha1"/>
        <DigestValue>41Bm3cNE7Yb8zNwSUr0we+EygMA=</DigestValue>
      </Reference>
      <Reference URI="/ppt/slides/slide3.xml?ContentType=application/vnd.openxmlformats-officedocument.presentationml.slide+xml">
        <DigestMethod Algorithm="http://www.w3.org/2000/09/xmldsig#sha1"/>
        <DigestValue>Igc4rLTEUSTjkx5Fg3dNvszZfw0=</DigestValue>
      </Reference>
      <Reference URI="/ppt/slides/slide4.xml?ContentType=application/vnd.openxmlformats-officedocument.presentationml.slide+xml">
        <DigestMethod Algorithm="http://www.w3.org/2000/09/xmldsig#sha1"/>
        <DigestValue>I8tUPcdv1gtn1Wcw78lsZp2Owms=</DigestValue>
      </Reference>
      <Reference URI="/ppt/slides/slide5.xml?ContentType=application/vnd.openxmlformats-officedocument.presentationml.slide+xml">
        <DigestMethod Algorithm="http://www.w3.org/2000/09/xmldsig#sha1"/>
        <DigestValue>IvvH5bU8+sVkQXLVWRPkjfcCIC8=</DigestValue>
      </Reference>
      <Reference URI="/ppt/slides/slide6.xml?ContentType=application/vnd.openxmlformats-officedocument.presentationml.slide+xml">
        <DigestMethod Algorithm="http://www.w3.org/2000/09/xmldsig#sha1"/>
        <DigestValue>nCwXb83gHk+cS6yZ8nfmK2KkGoA=</DigestValue>
      </Reference>
      <Reference URI="/ppt/slides/slide7.xml?ContentType=application/vnd.openxmlformats-officedocument.presentationml.slide+xml">
        <DigestMethod Algorithm="http://www.w3.org/2000/09/xmldsig#sha1"/>
        <DigestValue>Emnl3Bk2h6Lwv7IFHoQKKcuCJBo=</DigestValue>
      </Reference>
      <Reference URI="/ppt/slides/slide8.xml?ContentType=application/vnd.openxmlformats-officedocument.presentationml.slide+xml">
        <DigestMethod Algorithm="http://www.w3.org/2000/09/xmldsig#sha1"/>
        <DigestValue>Oxvby8zE5OF+vXHzJZ+8FZwupOA=</DigestValue>
      </Reference>
      <Reference URI="/ppt/slides/slide9.xml?ContentType=application/vnd.openxmlformats-officedocument.presentationml.slide+xml">
        <DigestMethod Algorithm="http://www.w3.org/2000/09/xmldsig#sha1"/>
        <DigestValue>t/wh3UYpQadt90EyVFmpDENKJag=</DigestValue>
      </Reference>
      <Reference URI="/ppt/tableStyles.xml?ContentType=application/vnd.openxmlformats-officedocument.presentationml.tableStyles+xml">
        <DigestMethod Algorithm="http://www.w3.org/2000/09/xmldsig#sha1"/>
        <DigestValue>Sb/RPtAhmbAEvwoBmllvEndY2SY=</DigestValue>
      </Reference>
      <Reference URI="/ppt/theme/_rels/theme1.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1BBpj2jAlVTMOUsDXEcb09MQuQQ=</DigestValue>
      </Reference>
      <Reference URI="/ppt/theme/theme1.xml?ContentType=application/vnd.openxmlformats-officedocument.theme+xml">
        <DigestMethod Algorithm="http://www.w3.org/2000/09/xmldsig#sha1"/>
        <DigestValue>Dxwyd/EUELPHwTgGqfSlH/AV7FM=</DigestValue>
      </Reference>
    </Manifest>
    <SignatureProperties>
      <SignatureProperty Id="idSignatureTime" Target="#idPackageSignature">
        <mdssi:SignatureTime>
          <mdssi:Format>YYYY-MM-DDThh:mm:ssTZD</mdssi:Format>
          <mdssi:Value>2008-12-02T17:24:15Z</mdssi:Value>
        </mdssi:SignatureTime>
      </SignatureProperty>
    </SignatureProperties>
  </Object>
  <Object Id="idOfficeObject">
    <SignatureProperties>
      <SignatureProperty Id="idOfficeV1Details" Target="#idPackageSignature">
        <SignatureInfoV1 xmlns="http://schemas.microsoft.com/office/2006/digsig">
          <SetupID/>
          <SignatureText/>
          <SignatureImage/>
          <SignatureComments/>
          <WindowsVersion>5.1</WindowsVersion>
          <OfficeVersion>12.0</OfficeVersion>
          <ApplicationVersion>12.0</ApplicationVersion>
          <Monitors>1</Monitors>
          <HorizontalResolution>1280</HorizontalResolution>
          <VerticalResolution>1024</VerticalResolution>
          <ColorDepth>32</ColorDepth>
          <SignatureProviderId>{00000000-0000-0000-0000-000000000000}</SignatureProviderId>
          <SignatureProviderUrl/>
          <SignatureProviderDetails>9</SignatureProviderDetails>
          <ManifestHashAlgorithm>http://www.w3.org/2000/09/xmldsig#sha1</ManifestHashAlgorithm>
          <SignatureType>1</SignatureType>
        </SignatureInfoV1>
      </SignatureProperty>
    </SignatureProperties>
  </Object>
</Signature>
</file>

<file path=_xmlsignatures/sig2.xml><?xml version="1.0" encoding="utf-8"?>
<Signature xmlns="http://www.w3.org/2000/09/xmldsig#" Id="idPackageSignature">
  <SignedInfo>
    <CanonicalizationMethod Algorithm="http://www.w3.org/TR/2001/REC-xml-c14n-20010315"/>
    <SignatureMethod Algorithm="http://www.w3.org/2000/09/xmldsig#rsa-sha1"/>
    <Reference URI="#idPackageObject" Type="http://www.w3.org/2000/09/xmldsig#Object">
      <DigestMethod Algorithm="http://www.w3.org/2000/09/xmldsig#sha1"/>
      <DigestValue>bURmH3CjuYJErvYw+eS/pudvrHQ=</DigestValue>
    </Reference>
    <Reference URI="#idOfficeObject" Type="http://www.w3.org/2000/09/xmldsig#Object">
      <DigestMethod Algorithm="http://www.w3.org/2000/09/xmldsig#sha1"/>
      <DigestValue>XycThqBMNf9Rr7m3DXrHmekj9Mg=</DigestValue>
    </Reference>
  </SignedInfo>
  <SignatureValue>
    kvOsAW2xxP1arKlhHMuhdcuRkWyilny7LtV0aaDAkyjTjOB9iOk/lDomWSYDKW7moBt3y4z8
    9z/pUjEOLAksW0/AmzXXbEobifDH2PWfux0ais4r18R7t3Dud4uOiD9w4/LQPu9MlF3Roqkh
    ud3wrwcHgJLyM1O55/eEYd9xHKI=
  </SignatureValue>
  <KeyInfo>
    <KeyValue>
      <RSAKeyValue>
        <Modulus>
            lfOxZ5UsNSw8lln6UOYe7Jngi8YDhZOBLYS+SRmlZvcXxdNg3/2uWSP13vSfyLPmvXrEPnbo
            1M83kajsHQSj/Zq26BJbl3mBmNOfYYvh889CNEcqK5xEfLdkNXYuVtfK6Ickxl9xfNh1JDEd
            l6vtapsQZ0hDLdbL3Tp0kmde5XU=
          </Modulus>
        <Exponent>AQAB</Exponent>
      </RSAKeyValue>
    </KeyValue>
    <X509Data>
      <X509Certificate>
          MIICtjCCAiOgAwIBAgIQJLquHKhlV4hHgSECn6cQczAJBgUrDgMCHQUAMIGUMTcwNQYDVQQD
          Hi4GRQAuACAGKAZGBi8GMQAgBigGRgAgBjkGKAYvBicGRAZEBkcAIAYlBkUGJwZFMSIwIAYJ
          KoZIhvcNAQkBFhNiYW4yMDA3c2lAZ21haWwuY29tMQ0wCwYDVQQKEwRJbWFtMSYwJAYDVQQH
          Ex1odHRwOi8vcHAyMDA3YXIuYmxvZ3Nwb3QuY29tLzAeFw0wODExMjkxMjM4MDJaFw0wOTEx
          MjkxODM4MDJaMIGUMTcwNQYDVQQDHi4GRQAuACAGKAZGBi8GMQAgBigGRgAgBjkGKAYvBicG
          RAZEBkcAIAYlBkUGJwZFMSIwIAYJKoZIhvcNAQkBFhNiYW4yMDA3c2lAZ21haWwuY29tMQ0w
          CwYDVQQKEwRJbWFtMSYwJAYDVQQHEx1odHRwOi8vcHAyMDA3YXIuYmxvZ3Nwb3QuY29tLzCB
          nzANBgkqhkiG9w0BAQEFAAOBjQAwgYkCgYEAlfOxZ5UsNSw8lln6UOYe7Jngi8YDhZOBLYS+
          SRmlZvcXxdNg3/2uWSP13vSfyLPmvXrEPnbo1M83kajsHQSj/Zq26BJbl3mBmNOfYYvh889C
          NEcqK5xEfLdkNXYuVtfK6Ickxl9xfNh1JDEdl6vtapsQZ0hDLdbL3Tp0kmde5XUCAwEAAaMP
          MA0wCwYDVR0PBAQDAgbAMAkGBSsOAwIdBQADgYEALuGn6wcfvamw7D274rOKtntQ9gP8OAXM
          BqCYd9uU7ByDbkJJIDae65jlABDnk+YcYgN/hephqodWCrKW4KgCQhX+QREOOMWAlv9p8ckV
          wQeSEOXz84q5ZDRSSS5TPjvTDMEjYWZum2S3n/1YzGPvTknEp82phMnlb6nbXHoCZSw=
        </X509Certificate>
    </X509Data>
  </KeyInfo>
  <Object xmlns:mdssi="http://schemas.openxmlformats.org/package/2006/digital-signature" Id="idPackageObject">
    <Manifest>
      <Reference URI="/_rels/.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zU3xVjYU7a1ax8o9OQBgdxm5bvU=</DigestValue>
      </Reference>
      <Reference URI="/ppt/_rels/presentation.xml.rels?ContentType=application/vnd.openxmlformats-package.relationships+xml">
        <Transforms>
          <Transform Algorithm="http://schemas.openxmlformats.org/package/2006/RelationshipTransform">
            <mdssi:RelationshipReference SourceId="rId8"/>
            <mdssi:RelationshipReference SourceId="rId13"/>
            <mdssi:RelationshipReference SourceId="rId18"/>
            <mdssi:RelationshipReference SourceId="rId3"/>
            <mdssi:RelationshipReference SourceId="rId7"/>
            <mdssi:RelationshipReference SourceId="rId12"/>
            <mdssi:RelationshipReference SourceId="rId2"/>
            <mdssi:RelationshipReference SourceId="rId1"/>
            <mdssi:RelationshipReference SourceId="rId6"/>
            <mdssi:RelationshipReference SourceId="rId11"/>
            <mdssi:RelationshipReference SourceId="rId5"/>
            <mdssi:RelationshipReference SourceId="rId15"/>
            <mdssi:RelationshipReference SourceId="rId10"/>
            <mdssi:RelationshipReference SourceId="rId19"/>
            <mdssi:RelationshipReference SourceId="rId4"/>
            <mdssi:RelationshipReference SourceId="rId9"/>
            <mdssi:RelationshipReference SourceId="rId14"/>
          </Transform>
          <Transform Algorithm="http://www.w3.org/TR/2001/REC-xml-c14n-20010315"/>
        </Transforms>
        <DigestMethod Algorithm="http://www.w3.org/2000/09/xmldsig#sha1"/>
        <DigestValue>r5gd34YAdwHztxt7qKfstdvsd6Y=</DigestValue>
      </Reference>
      <Reference URI="/ppt/media/image1.jpeg?ContentType=image/jpeg">
        <DigestMethod Algorithm="http://www.w3.org/2000/09/xmldsig#sha1"/>
        <DigestValue>VmiKp7oZtWVLALIYHz6D3hFMjRg=</DigestValue>
      </Reference>
      <Reference URI="/ppt/media/image10.jpeg?ContentType=image/jpeg">
        <DigestMethod Algorithm="http://www.w3.org/2000/09/xmldsig#sha1"/>
        <DigestValue>EX35DGjvemPuiJbputvOgfML5Hk=</DigestValue>
      </Reference>
      <Reference URI="/ppt/media/image11.jpeg?ContentType=image/jpeg">
        <DigestMethod Algorithm="http://www.w3.org/2000/09/xmldsig#sha1"/>
        <DigestValue>EqtWFZWiBgUDfpHqQW2l/0tEvzU=</DigestValue>
      </Reference>
      <Reference URI="/ppt/media/image2.jpeg?ContentType=image/jpeg">
        <DigestMethod Algorithm="http://www.w3.org/2000/09/xmldsig#sha1"/>
        <DigestValue>A2Lkuw3QHdrtV0Q4uYxMuhtpvqI=</DigestValue>
      </Reference>
      <Reference URI="/ppt/media/image3.jpeg?ContentType=image/jpeg">
        <DigestMethod Algorithm="http://www.w3.org/2000/09/xmldsig#sha1"/>
        <DigestValue>YeIxUPF+TxSKWXORWi2ELdCuge0=</DigestValue>
      </Reference>
      <Reference URI="/ppt/media/image4.jpeg?ContentType=image/jpeg">
        <DigestMethod Algorithm="http://www.w3.org/2000/09/xmldsig#sha1"/>
        <DigestValue>XuWhZOiXaxFoWSuHxDVOG3l0s1c=</DigestValue>
      </Reference>
      <Reference URI="/ppt/media/image5.jpeg?ContentType=image/jpeg">
        <DigestMethod Algorithm="http://www.w3.org/2000/09/xmldsig#sha1"/>
        <DigestValue>bG/23B+TzkhkHWuJTmKh37jj7uw=</DigestValue>
      </Reference>
      <Reference URI="/ppt/media/image6.jpeg?ContentType=image/jpeg">
        <DigestMethod Algorithm="http://www.w3.org/2000/09/xmldsig#sha1"/>
        <DigestValue>yzQ7DMxxcNRmuimAh0lcgOFEx4o=</DigestValue>
      </Reference>
      <Reference URI="/ppt/media/image7.jpeg?ContentType=image/jpeg">
        <DigestMethod Algorithm="http://www.w3.org/2000/09/xmldsig#sha1"/>
        <DigestValue>GOZYoj2zyzk5pBC4jkk8bPziQT8=</DigestValue>
      </Reference>
      <Reference URI="/ppt/media/image8.jpeg?ContentType=image/jpeg">
        <DigestMethod Algorithm="http://www.w3.org/2000/09/xmldsig#sha1"/>
        <DigestValue>cm6jAPho2YDwEYsA4rFPyD7rc1k=</DigestValue>
      </Reference>
      <Reference URI="/ppt/media/image9.jpeg?ContentType=image/jpeg">
        <DigestMethod Algorithm="http://www.w3.org/2000/09/xmldsig#sha1"/>
        <DigestValue>Gr5p0QH0TBpseU+LtHh1E1WmCJk=</DigestValue>
      </Reference>
      <Reference URI="/ppt/presentation.xml?ContentType=application/vnd.openxmlformats-officedocument.presentationml.presentation.main+xml">
        <DigestMethod Algorithm="http://www.w3.org/2000/09/xmldsig#sha1"/>
        <DigestValue>uRZRgbu1jtEdtEfsTkWZ1RQnmgM=</DigestValue>
      </Reference>
      <Reference URI="/ppt/slideLayouts/_rels/slideLayout1.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10.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11.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2.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3.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4.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5.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6.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7.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8.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9.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slideLayout1.xml?ContentType=application/vnd.openxmlformats-officedocument.presentationml.slideLayout+xml">
        <DigestMethod Algorithm="http://www.w3.org/2000/09/xmldsig#sha1"/>
        <DigestValue>TUQwdDNDEikXUhzYOw4/G4IdZMM=</DigestValue>
      </Reference>
      <Reference URI="/ppt/slideLayouts/slideLayout10.xml?ContentType=application/vnd.openxmlformats-officedocument.presentationml.slideLayout+xml">
        <DigestMethod Algorithm="http://www.w3.org/2000/09/xmldsig#sha1"/>
        <DigestValue>j3R00PlAYPPTq4nnQ7A93Oap9CU=</DigestValue>
      </Reference>
      <Reference URI="/ppt/slideLayouts/slideLayout11.xml?ContentType=application/vnd.openxmlformats-officedocument.presentationml.slideLayout+xml">
        <DigestMethod Algorithm="http://www.w3.org/2000/09/xmldsig#sha1"/>
        <DigestValue>DOEnIgr6ZByTyMDdPl2MLXkRGAs=</DigestValue>
      </Reference>
      <Reference URI="/ppt/slideLayouts/slideLayout2.xml?ContentType=application/vnd.openxmlformats-officedocument.presentationml.slideLayout+xml">
        <DigestMethod Algorithm="http://www.w3.org/2000/09/xmldsig#sha1"/>
        <DigestValue>5UqHLN/SuXU40EIkk53BhjhxIrY=</DigestValue>
      </Reference>
      <Reference URI="/ppt/slideLayouts/slideLayout3.xml?ContentType=application/vnd.openxmlformats-officedocument.presentationml.slideLayout+xml">
        <DigestMethod Algorithm="http://www.w3.org/2000/09/xmldsig#sha1"/>
        <DigestValue>ByGLMFJftyhnJmqSDbQUVQqoruo=</DigestValue>
      </Reference>
      <Reference URI="/ppt/slideLayouts/slideLayout4.xml?ContentType=application/vnd.openxmlformats-officedocument.presentationml.slideLayout+xml">
        <DigestMethod Algorithm="http://www.w3.org/2000/09/xmldsig#sha1"/>
        <DigestValue>Zx0CF5Lpj55mLGlv8rYrQS2lgEs=</DigestValue>
      </Reference>
      <Reference URI="/ppt/slideLayouts/slideLayout5.xml?ContentType=application/vnd.openxmlformats-officedocument.presentationml.slideLayout+xml">
        <DigestMethod Algorithm="http://www.w3.org/2000/09/xmldsig#sha1"/>
        <DigestValue>Vtpp5/X2YIWUom6g7L0YWUuS1QM=</DigestValue>
      </Reference>
      <Reference URI="/ppt/slideLayouts/slideLayout6.xml?ContentType=application/vnd.openxmlformats-officedocument.presentationml.slideLayout+xml">
        <DigestMethod Algorithm="http://www.w3.org/2000/09/xmldsig#sha1"/>
        <DigestValue>cSV3voPICanJ7gXAQHQoGKO40DQ=</DigestValue>
      </Reference>
      <Reference URI="/ppt/slideLayouts/slideLayout7.xml?ContentType=application/vnd.openxmlformats-officedocument.presentationml.slideLayout+xml">
        <DigestMethod Algorithm="http://www.w3.org/2000/09/xmldsig#sha1"/>
        <DigestValue>e/I7x0ME8msGJSsqfkYjrEl3cco=</DigestValue>
      </Reference>
      <Reference URI="/ppt/slideLayouts/slideLayout8.xml?ContentType=application/vnd.openxmlformats-officedocument.presentationml.slideLayout+xml">
        <DigestMethod Algorithm="http://www.w3.org/2000/09/xmldsig#sha1"/>
        <DigestValue>yICN+HnEZSx+UzQJ+J0i6I++YvQ=</DigestValue>
      </Reference>
      <Reference URI="/ppt/slideLayouts/slideLayout9.xml?ContentType=application/vnd.openxmlformats-officedocument.presentationml.slideLayout+xml">
        <DigestMethod Algorithm="http://www.w3.org/2000/09/xmldsig#sha1"/>
        <DigestValue>8nGxNvpCFl6k+rqGsG2ZUdV+5qo=</DigestValue>
      </Reference>
      <Reference URI="/ppt/slideMasters/_rels/slideMaster1.xml.rels?ContentType=application/vnd.openxmlformats-package.relationships+xml">
        <Transforms>
          <Transform Algorithm="http://schemas.openxmlformats.org/package/2006/RelationshipTransform">
            <mdssi:RelationshipReference SourceId="rId8"/>
            <mdssi:RelationshipReference SourceId="rId3"/>
            <mdssi:RelationshipReference SourceId="rId7"/>
            <mdssi:RelationshipReference SourceId="rId12"/>
            <mdssi:RelationshipReference SourceId="rId2"/>
            <mdssi:RelationshipReference SourceId="rId1"/>
            <mdssi:RelationshipReference SourceId="rId6"/>
            <mdssi:RelationshipReference SourceId="rId11"/>
            <mdssi:RelationshipReference SourceId="rId5"/>
            <mdssi:RelationshipReference SourceId="rId10"/>
            <mdssi:RelationshipReference SourceId="rId4"/>
            <mdssi:RelationshipReference SourceId="rId9"/>
          </Transform>
          <Transform Algorithm="http://www.w3.org/TR/2001/REC-xml-c14n-20010315"/>
        </Transforms>
        <DigestMethod Algorithm="http://www.w3.org/2000/09/xmldsig#sha1"/>
        <DigestValue>FKAuz83PS8d31d6TrfNpQ0KriEI=</DigestValue>
      </Reference>
      <Reference URI="/ppt/slideMasters/slideMaster1.xml?ContentType=application/vnd.openxmlformats-officedocument.presentationml.slideMaster+xml">
        <DigestMethod Algorithm="http://www.w3.org/2000/09/xmldsig#sha1"/>
        <DigestValue>MP+IoQOi0Lr0VZTFEERdfA+JEYQ=</DigestValue>
      </Reference>
      <Reference URI="/ppt/slides/_rels/slide1.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IAiaKFSptwHeHZ5q7qVYjKFZQkA=</DigestValue>
      </Reference>
      <Reference URI="/ppt/slides/_rels/slide10.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_rels/slide11.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mdssi:RelationshipReference SourceId="rId6"/>
            <mdssi:RelationshipReference SourceId="rId5"/>
            <mdssi:RelationshipReference SourceId="rId4"/>
          </Transform>
          <Transform Algorithm="http://www.w3.org/TR/2001/REC-xml-c14n-20010315"/>
        </Transforms>
        <DigestMethod Algorithm="http://www.w3.org/2000/09/xmldsig#sha1"/>
        <DigestValue>fCr2Qw9maJ5Wr8srMFQc8EgQFm8=</DigestValue>
      </Reference>
      <Reference URI="/ppt/slides/_rels/slide12.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dP+UHCMQv8GNC5PzFYwAf0jexQw=</DigestValue>
      </Reference>
      <Reference URI="/ppt/slides/_rels/slide13.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DUlQoRcBVIuEnq/F93cX8Vi0Qck=</DigestValue>
      </Reference>
      <Reference URI="/ppt/slides/_rels/slide14.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Pn/VMt3b+tfcy8OD+1SAcmiZE+8=</DigestValue>
      </Reference>
      <Reference URI="/ppt/slides/_rels/slide2.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1Gc9+/RlYIjulXpSL/fNYU+tZ7c=</DigestValue>
      </Reference>
      <Reference URI="/ppt/slides/_rels/slide3.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gT6aoHtSn1pn07Wi2JW3fHw5Evc=</DigestValue>
      </Reference>
      <Reference URI="/ppt/slides/_rels/slide4.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DUlQoRcBVIuEnq/F93cX8Vi0Qck=</DigestValue>
      </Reference>
      <Reference URI="/ppt/slides/_rels/slide5.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_rels/slide6.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_rels/slide7.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Y4xwN4sffvEqfZ8Jv9at7OGSPhE=</DigestValue>
      </Reference>
      <Reference URI="/ppt/slides/_rels/slide8.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_rels/slide9.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slide1.xml?ContentType=application/vnd.openxmlformats-officedocument.presentationml.slide+xml">
        <DigestMethod Algorithm="http://www.w3.org/2000/09/xmldsig#sha1"/>
        <DigestValue>yus2YmLQL+wL+FDeTEIxmD6DEzU=</DigestValue>
      </Reference>
      <Reference URI="/ppt/slides/slide10.xml?ContentType=application/vnd.openxmlformats-officedocument.presentationml.slide+xml">
        <DigestMethod Algorithm="http://www.w3.org/2000/09/xmldsig#sha1"/>
        <DigestValue>IvHDXy1qJlbylQoJaPvarwrT8iA=</DigestValue>
      </Reference>
      <Reference URI="/ppt/slides/slide11.xml?ContentType=application/vnd.openxmlformats-officedocument.presentationml.slide+xml">
        <DigestMethod Algorithm="http://www.w3.org/2000/09/xmldsig#sha1"/>
        <DigestValue>KrrBO5gQCJwgMAaiUiT75jHNRXg=</DigestValue>
      </Reference>
      <Reference URI="/ppt/slides/slide12.xml?ContentType=application/vnd.openxmlformats-officedocument.presentationml.slide+xml">
        <DigestMethod Algorithm="http://www.w3.org/2000/09/xmldsig#sha1"/>
        <DigestValue>YBo0siNOrxvklyu41Ea1QdtdArs=</DigestValue>
      </Reference>
      <Reference URI="/ppt/slides/slide13.xml?ContentType=application/vnd.openxmlformats-officedocument.presentationml.slide+xml">
        <DigestMethod Algorithm="http://www.w3.org/2000/09/xmldsig#sha1"/>
        <DigestValue>iByzO8btkrW/AhhKN0zRSWL5GYQ=</DigestValue>
      </Reference>
      <Reference URI="/ppt/slides/slide14.xml?ContentType=application/vnd.openxmlformats-officedocument.presentationml.slide+xml">
        <DigestMethod Algorithm="http://www.w3.org/2000/09/xmldsig#sha1"/>
        <DigestValue>IxcsQNBUIJFHpOmj3ocwMLZiNlQ=</DigestValue>
      </Reference>
      <Reference URI="/ppt/slides/slide2.xml?ContentType=application/vnd.openxmlformats-officedocument.presentationml.slide+xml">
        <DigestMethod Algorithm="http://www.w3.org/2000/09/xmldsig#sha1"/>
        <DigestValue>41Bm3cNE7Yb8zNwSUr0we+EygMA=</DigestValue>
      </Reference>
      <Reference URI="/ppt/slides/slide3.xml?ContentType=application/vnd.openxmlformats-officedocument.presentationml.slide+xml">
        <DigestMethod Algorithm="http://www.w3.org/2000/09/xmldsig#sha1"/>
        <DigestValue>Igc4rLTEUSTjkx5Fg3dNvszZfw0=</DigestValue>
      </Reference>
      <Reference URI="/ppt/slides/slide4.xml?ContentType=application/vnd.openxmlformats-officedocument.presentationml.slide+xml">
        <DigestMethod Algorithm="http://www.w3.org/2000/09/xmldsig#sha1"/>
        <DigestValue>I8tUPcdv1gtn1Wcw78lsZp2Owms=</DigestValue>
      </Reference>
      <Reference URI="/ppt/slides/slide5.xml?ContentType=application/vnd.openxmlformats-officedocument.presentationml.slide+xml">
        <DigestMethod Algorithm="http://www.w3.org/2000/09/xmldsig#sha1"/>
        <DigestValue>IvvH5bU8+sVkQXLVWRPkjfcCIC8=</DigestValue>
      </Reference>
      <Reference URI="/ppt/slides/slide6.xml?ContentType=application/vnd.openxmlformats-officedocument.presentationml.slide+xml">
        <DigestMethod Algorithm="http://www.w3.org/2000/09/xmldsig#sha1"/>
        <DigestValue>nCwXb83gHk+cS6yZ8nfmK2KkGoA=</DigestValue>
      </Reference>
      <Reference URI="/ppt/slides/slide7.xml?ContentType=application/vnd.openxmlformats-officedocument.presentationml.slide+xml">
        <DigestMethod Algorithm="http://www.w3.org/2000/09/xmldsig#sha1"/>
        <DigestValue>Emnl3Bk2h6Lwv7IFHoQKKcuCJBo=</DigestValue>
      </Reference>
      <Reference URI="/ppt/slides/slide8.xml?ContentType=application/vnd.openxmlformats-officedocument.presentationml.slide+xml">
        <DigestMethod Algorithm="http://www.w3.org/2000/09/xmldsig#sha1"/>
        <DigestValue>Oxvby8zE5OF+vXHzJZ+8FZwupOA=</DigestValue>
      </Reference>
      <Reference URI="/ppt/slides/slide9.xml?ContentType=application/vnd.openxmlformats-officedocument.presentationml.slide+xml">
        <DigestMethod Algorithm="http://www.w3.org/2000/09/xmldsig#sha1"/>
        <DigestValue>t/wh3UYpQadt90EyVFmpDENKJag=</DigestValue>
      </Reference>
      <Reference URI="/ppt/tableStyles.xml?ContentType=application/vnd.openxmlformats-officedocument.presentationml.tableStyles+xml">
        <DigestMethod Algorithm="http://www.w3.org/2000/09/xmldsig#sha1"/>
        <DigestValue>Sb/RPtAhmbAEvwoBmllvEndY2SY=</DigestValue>
      </Reference>
      <Reference URI="/ppt/theme/_rels/theme1.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1BBpj2jAlVTMOUsDXEcb09MQuQQ=</DigestValue>
      </Reference>
      <Reference URI="/ppt/theme/theme1.xml?ContentType=application/vnd.openxmlformats-officedocument.theme+xml">
        <DigestMethod Algorithm="http://www.w3.org/2000/09/xmldsig#sha1"/>
        <DigestValue>Dxwyd/EUELPHwTgGqfSlH/AV7FM=</DigestValue>
      </Reference>
    </Manifest>
    <SignatureProperties>
      <SignatureProperty Id="idSignatureTime" Target="#idPackageSignature">
        <mdssi:SignatureTime>
          <mdssi:Format>YYYY-MM-DDThh:mm:ssTZD</mdssi:Format>
          <mdssi:Value>2008-12-02T17:24:47Z</mdssi:Value>
        </mdssi:SignatureTime>
      </SignatureProperty>
    </SignatureProperties>
  </Object>
  <Object Id="idOfficeObject">
    <SignatureProperties>
      <SignatureProperty Id="idOfficeV1Details" Target="#idPackageSignature">
        <SignatureInfoV1 xmlns="http://schemas.microsoft.com/office/2006/digsig">
          <SetupID/>
          <SignatureText/>
          <SignatureImage/>
          <SignatureComments/>
          <WindowsVersion>5.1</WindowsVersion>
          <OfficeVersion>12.0</OfficeVersion>
          <ApplicationVersion>12.0</ApplicationVersion>
          <Monitors>1</Monitors>
          <HorizontalResolution>1280</HorizontalResolution>
          <VerticalResolution>1024</VerticalResolution>
          <ColorDepth>32</ColorDepth>
          <SignatureProviderId>{00000000-0000-0000-0000-000000000000}</SignatureProviderId>
          <SignatureProviderUrl/>
          <SignatureProviderDetails>9</SignatureProviderDetails>
          <ManifestHashAlgorithm>http://www.w3.org/2000/09/xmldsig#sha1</ManifestHashAlgorithm>
          <SignatureType>1</SignatureType>
        </SignatureInfoV1>
      </SignatureProperty>
    </SignatureProperties>
  </Object>
</Signature>
</file>

<file path=_xmlsignatures/sig3.xml><?xml version="1.0" encoding="utf-8"?>
<Signature xmlns="http://www.w3.org/2000/09/xmldsig#" Id="idPackageSignature">
  <SignedInfo>
    <CanonicalizationMethod Algorithm="http://www.w3.org/TR/2001/REC-xml-c14n-20010315"/>
    <SignatureMethod Algorithm="http://www.w3.org/2000/09/xmldsig#rsa-sha1"/>
    <Reference URI="#idPackageObject" Type="http://www.w3.org/2000/09/xmldsig#Object">
      <DigestMethod Algorithm="http://www.w3.org/2000/09/xmldsig#sha1"/>
      <DigestValue>2PmDk95DZz1OPXghXTsDbOKMBlA=</DigestValue>
    </Reference>
    <Reference URI="#idOfficeObject" Type="http://www.w3.org/2000/09/xmldsig#Object">
      <DigestMethod Algorithm="http://www.w3.org/2000/09/xmldsig#sha1"/>
      <DigestValue>XycThqBMNf9Rr7m3DXrHmekj9Mg=</DigestValue>
    </Reference>
  </SignedInfo>
  <SignatureValue>
    UkLxre0PcGfy5IxcEbVlmfvrf9wRmyW/DWGvEznCP1NOvm7OdxAk3+TqNEuJP5BKTahoaXkj
    PlZd4Hxcoz1eRcxCHdKJ7nfeB5VPy2HRIWjpnreiKCaHdTkPdoFqotzCkOsTxMopD7hyfKbb
    yA1yhBmgyOgUJnzOynin9lEpBmE=
  </SignatureValue>
  <KeyInfo>
    <KeyValue>
      <RSAKeyValue>
        <Modulus>
            lfOxZ5UsNSw8lln6UOYe7Jngi8YDhZOBLYS+SRmlZvcXxdNg3/2uWSP13vSfyLPmvXrEPnbo
            1M83kajsHQSj/Zq26BJbl3mBmNOfYYvh889CNEcqK5xEfLdkNXYuVtfK6Ickxl9xfNh1JDEd
            l6vtapsQZ0hDLdbL3Tp0kmde5XU=
          </Modulus>
        <Exponent>AQAB</Exponent>
      </RSAKeyValue>
    </KeyValue>
    <X509Data>
      <X509Certificate>
          MIICtjCCAiOgAwIBAgIQJLquHKhlV4hHgSECn6cQczAJBgUrDgMCHQUAMIGUMTcwNQYDVQQD
          Hi4GRQAuACAGKAZGBi8GMQAgBigGRgAgBjkGKAYvBicGRAZEBkcAIAYlBkUGJwZFMSIwIAYJ
          KoZIhvcNAQkBFhNiYW4yMDA3c2lAZ21haWwuY29tMQ0wCwYDVQQKEwRJbWFtMSYwJAYDVQQH
          Ex1odHRwOi8vcHAyMDA3YXIuYmxvZ3Nwb3QuY29tLzAeFw0wODExMjkxMjM4MDJaFw0wOTEx
          MjkxODM4MDJaMIGUMTcwNQYDVQQDHi4GRQAuACAGKAZGBi8GMQAgBigGRgAgBjkGKAYvBicG
          RAZEBkcAIAYlBkUGJwZFMSIwIAYJKoZIhvcNAQkBFhNiYW4yMDA3c2lAZ21haWwuY29tMQ0w
          CwYDVQQKEwRJbWFtMSYwJAYDVQQHEx1odHRwOi8vcHAyMDA3YXIuYmxvZ3Nwb3QuY29tLzCB
          nzANBgkqhkiG9w0BAQEFAAOBjQAwgYkCgYEAlfOxZ5UsNSw8lln6UOYe7Jngi8YDhZOBLYS+
          SRmlZvcXxdNg3/2uWSP13vSfyLPmvXrEPnbo1M83kajsHQSj/Zq26BJbl3mBmNOfYYvh889C
          NEcqK5xEfLdkNXYuVtfK6Ickxl9xfNh1JDEdl6vtapsQZ0hDLdbL3Tp0kmde5XUCAwEAAaMP
          MA0wCwYDVR0PBAQDAgbAMAkGBSsOAwIdBQADgYEALuGn6wcfvamw7D274rOKtntQ9gP8OAXM
          BqCYd9uU7ByDbkJJIDae65jlABDnk+YcYgN/hephqodWCrKW4KgCQhX+QREOOMWAlv9p8ckV
          wQeSEOXz84q5ZDRSSS5TPjvTDMEjYWZum2S3n/1YzGPvTknEp82phMnlb6nbXHoCZSw=
        </X509Certificate>
    </X509Data>
  </KeyInfo>
  <Object xmlns:mdssi="http://schemas.openxmlformats.org/package/2006/digital-signature" Id="idPackageObject">
    <Manifest>
      <Reference URI="/_rels/.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zU3xVjYU7a1ax8o9OQBgdxm5bvU=</DigestValue>
      </Reference>
      <Reference URI="/ppt/_rels/presentation.xml.rels?ContentType=application/vnd.openxmlformats-package.relationships+xml">
        <Transforms>
          <Transform Algorithm="http://schemas.openxmlformats.org/package/2006/RelationshipTransform">
            <mdssi:RelationshipReference SourceId="rId8"/>
            <mdssi:RelationshipReference SourceId="rId13"/>
            <mdssi:RelationshipReference SourceId="rId18"/>
            <mdssi:RelationshipReference SourceId="rId3"/>
            <mdssi:RelationshipReference SourceId="rId7"/>
            <mdssi:RelationshipReference SourceId="rId12"/>
            <mdssi:RelationshipReference SourceId="rId2"/>
            <mdssi:RelationshipReference SourceId="rId1"/>
            <mdssi:RelationshipReference SourceId="rId6"/>
            <mdssi:RelationshipReference SourceId="rId11"/>
            <mdssi:RelationshipReference SourceId="rId5"/>
            <mdssi:RelationshipReference SourceId="rId15"/>
            <mdssi:RelationshipReference SourceId="rId10"/>
            <mdssi:RelationshipReference SourceId="rId19"/>
            <mdssi:RelationshipReference SourceId="rId4"/>
            <mdssi:RelationshipReference SourceId="rId9"/>
            <mdssi:RelationshipReference SourceId="rId14"/>
          </Transform>
          <Transform Algorithm="http://www.w3.org/TR/2001/REC-xml-c14n-20010315"/>
        </Transforms>
        <DigestMethod Algorithm="http://www.w3.org/2000/09/xmldsig#sha1"/>
        <DigestValue>r5gd34YAdwHztxt7qKfstdvsd6Y=</DigestValue>
      </Reference>
      <Reference URI="/ppt/media/image1.jpeg?ContentType=image/jpeg">
        <DigestMethod Algorithm="http://www.w3.org/2000/09/xmldsig#sha1"/>
        <DigestValue>VmiKp7oZtWVLALIYHz6D3hFMjRg=</DigestValue>
      </Reference>
      <Reference URI="/ppt/media/image10.jpeg?ContentType=image/jpeg">
        <DigestMethod Algorithm="http://www.w3.org/2000/09/xmldsig#sha1"/>
        <DigestValue>EX35DGjvemPuiJbputvOgfML5Hk=</DigestValue>
      </Reference>
      <Reference URI="/ppt/media/image11.jpeg?ContentType=image/jpeg">
        <DigestMethod Algorithm="http://www.w3.org/2000/09/xmldsig#sha1"/>
        <DigestValue>EqtWFZWiBgUDfpHqQW2l/0tEvzU=</DigestValue>
      </Reference>
      <Reference URI="/ppt/media/image2.jpeg?ContentType=image/jpeg">
        <DigestMethod Algorithm="http://www.w3.org/2000/09/xmldsig#sha1"/>
        <DigestValue>A2Lkuw3QHdrtV0Q4uYxMuhtpvqI=</DigestValue>
      </Reference>
      <Reference URI="/ppt/media/image3.jpeg?ContentType=image/jpeg">
        <DigestMethod Algorithm="http://www.w3.org/2000/09/xmldsig#sha1"/>
        <DigestValue>YeIxUPF+TxSKWXORWi2ELdCuge0=</DigestValue>
      </Reference>
      <Reference URI="/ppt/media/image4.jpeg?ContentType=image/jpeg">
        <DigestMethod Algorithm="http://www.w3.org/2000/09/xmldsig#sha1"/>
        <DigestValue>XuWhZOiXaxFoWSuHxDVOG3l0s1c=</DigestValue>
      </Reference>
      <Reference URI="/ppt/media/image5.jpeg?ContentType=image/jpeg">
        <DigestMethod Algorithm="http://www.w3.org/2000/09/xmldsig#sha1"/>
        <DigestValue>bG/23B+TzkhkHWuJTmKh37jj7uw=</DigestValue>
      </Reference>
      <Reference URI="/ppt/media/image6.jpeg?ContentType=image/jpeg">
        <DigestMethod Algorithm="http://www.w3.org/2000/09/xmldsig#sha1"/>
        <DigestValue>yzQ7DMxxcNRmuimAh0lcgOFEx4o=</DigestValue>
      </Reference>
      <Reference URI="/ppt/media/image7.jpeg?ContentType=image/jpeg">
        <DigestMethod Algorithm="http://www.w3.org/2000/09/xmldsig#sha1"/>
        <DigestValue>GOZYoj2zyzk5pBC4jkk8bPziQT8=</DigestValue>
      </Reference>
      <Reference URI="/ppt/media/image8.jpeg?ContentType=image/jpeg">
        <DigestMethod Algorithm="http://www.w3.org/2000/09/xmldsig#sha1"/>
        <DigestValue>cm6jAPho2YDwEYsA4rFPyD7rc1k=</DigestValue>
      </Reference>
      <Reference URI="/ppt/media/image9.jpeg?ContentType=image/jpeg">
        <DigestMethod Algorithm="http://www.w3.org/2000/09/xmldsig#sha1"/>
        <DigestValue>Gr5p0QH0TBpseU+LtHh1E1WmCJk=</DigestValue>
      </Reference>
      <Reference URI="/ppt/presentation.xml?ContentType=application/vnd.openxmlformats-officedocument.presentationml.presentation.main+xml">
        <DigestMethod Algorithm="http://www.w3.org/2000/09/xmldsig#sha1"/>
        <DigestValue>uRZRgbu1jtEdtEfsTkWZ1RQnmgM=</DigestValue>
      </Reference>
      <Reference URI="/ppt/slideLayouts/_rels/slideLayout1.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10.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11.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2.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3.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4.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5.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6.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7.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8.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9.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slideLayout1.xml?ContentType=application/vnd.openxmlformats-officedocument.presentationml.slideLayout+xml">
        <DigestMethod Algorithm="http://www.w3.org/2000/09/xmldsig#sha1"/>
        <DigestValue>TUQwdDNDEikXUhzYOw4/G4IdZMM=</DigestValue>
      </Reference>
      <Reference URI="/ppt/slideLayouts/slideLayout10.xml?ContentType=application/vnd.openxmlformats-officedocument.presentationml.slideLayout+xml">
        <DigestMethod Algorithm="http://www.w3.org/2000/09/xmldsig#sha1"/>
        <DigestValue>j3R00PlAYPPTq4nnQ7A93Oap9CU=</DigestValue>
      </Reference>
      <Reference URI="/ppt/slideLayouts/slideLayout11.xml?ContentType=application/vnd.openxmlformats-officedocument.presentationml.slideLayout+xml">
        <DigestMethod Algorithm="http://www.w3.org/2000/09/xmldsig#sha1"/>
        <DigestValue>DOEnIgr6ZByTyMDdPl2MLXkRGAs=</DigestValue>
      </Reference>
      <Reference URI="/ppt/slideLayouts/slideLayout2.xml?ContentType=application/vnd.openxmlformats-officedocument.presentationml.slideLayout+xml">
        <DigestMethod Algorithm="http://www.w3.org/2000/09/xmldsig#sha1"/>
        <DigestValue>5UqHLN/SuXU40EIkk53BhjhxIrY=</DigestValue>
      </Reference>
      <Reference URI="/ppt/slideLayouts/slideLayout3.xml?ContentType=application/vnd.openxmlformats-officedocument.presentationml.slideLayout+xml">
        <DigestMethod Algorithm="http://www.w3.org/2000/09/xmldsig#sha1"/>
        <DigestValue>ByGLMFJftyhnJmqSDbQUVQqoruo=</DigestValue>
      </Reference>
      <Reference URI="/ppt/slideLayouts/slideLayout4.xml?ContentType=application/vnd.openxmlformats-officedocument.presentationml.slideLayout+xml">
        <DigestMethod Algorithm="http://www.w3.org/2000/09/xmldsig#sha1"/>
        <DigestValue>Zx0CF5Lpj55mLGlv8rYrQS2lgEs=</DigestValue>
      </Reference>
      <Reference URI="/ppt/slideLayouts/slideLayout5.xml?ContentType=application/vnd.openxmlformats-officedocument.presentationml.slideLayout+xml">
        <DigestMethod Algorithm="http://www.w3.org/2000/09/xmldsig#sha1"/>
        <DigestValue>Vtpp5/X2YIWUom6g7L0YWUuS1QM=</DigestValue>
      </Reference>
      <Reference URI="/ppt/slideLayouts/slideLayout6.xml?ContentType=application/vnd.openxmlformats-officedocument.presentationml.slideLayout+xml">
        <DigestMethod Algorithm="http://www.w3.org/2000/09/xmldsig#sha1"/>
        <DigestValue>cSV3voPICanJ7gXAQHQoGKO40DQ=</DigestValue>
      </Reference>
      <Reference URI="/ppt/slideLayouts/slideLayout7.xml?ContentType=application/vnd.openxmlformats-officedocument.presentationml.slideLayout+xml">
        <DigestMethod Algorithm="http://www.w3.org/2000/09/xmldsig#sha1"/>
        <DigestValue>e/I7x0ME8msGJSsqfkYjrEl3cco=</DigestValue>
      </Reference>
      <Reference URI="/ppt/slideLayouts/slideLayout8.xml?ContentType=application/vnd.openxmlformats-officedocument.presentationml.slideLayout+xml">
        <DigestMethod Algorithm="http://www.w3.org/2000/09/xmldsig#sha1"/>
        <DigestValue>yICN+HnEZSx+UzQJ+J0i6I++YvQ=</DigestValue>
      </Reference>
      <Reference URI="/ppt/slideLayouts/slideLayout9.xml?ContentType=application/vnd.openxmlformats-officedocument.presentationml.slideLayout+xml">
        <DigestMethod Algorithm="http://www.w3.org/2000/09/xmldsig#sha1"/>
        <DigestValue>8nGxNvpCFl6k+rqGsG2ZUdV+5qo=</DigestValue>
      </Reference>
      <Reference URI="/ppt/slideMasters/_rels/slideMaster1.xml.rels?ContentType=application/vnd.openxmlformats-package.relationships+xml">
        <Transforms>
          <Transform Algorithm="http://schemas.openxmlformats.org/package/2006/RelationshipTransform">
            <mdssi:RelationshipReference SourceId="rId8"/>
            <mdssi:RelationshipReference SourceId="rId3"/>
            <mdssi:RelationshipReference SourceId="rId7"/>
            <mdssi:RelationshipReference SourceId="rId12"/>
            <mdssi:RelationshipReference SourceId="rId2"/>
            <mdssi:RelationshipReference SourceId="rId1"/>
            <mdssi:RelationshipReference SourceId="rId6"/>
            <mdssi:RelationshipReference SourceId="rId11"/>
            <mdssi:RelationshipReference SourceId="rId5"/>
            <mdssi:RelationshipReference SourceId="rId10"/>
            <mdssi:RelationshipReference SourceId="rId4"/>
            <mdssi:RelationshipReference SourceId="rId9"/>
          </Transform>
          <Transform Algorithm="http://www.w3.org/TR/2001/REC-xml-c14n-20010315"/>
        </Transforms>
        <DigestMethod Algorithm="http://www.w3.org/2000/09/xmldsig#sha1"/>
        <DigestValue>FKAuz83PS8d31d6TrfNpQ0KriEI=</DigestValue>
      </Reference>
      <Reference URI="/ppt/slideMasters/slideMaster1.xml?ContentType=application/vnd.openxmlformats-officedocument.presentationml.slideMaster+xml">
        <DigestMethod Algorithm="http://www.w3.org/2000/09/xmldsig#sha1"/>
        <DigestValue>MP+IoQOi0Lr0VZTFEERdfA+JEYQ=</DigestValue>
      </Reference>
      <Reference URI="/ppt/slides/_rels/slide1.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IAiaKFSptwHeHZ5q7qVYjKFZQkA=</DigestValue>
      </Reference>
      <Reference URI="/ppt/slides/_rels/slide10.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_rels/slide11.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mdssi:RelationshipReference SourceId="rId6"/>
            <mdssi:RelationshipReference SourceId="rId5"/>
            <mdssi:RelationshipReference SourceId="rId4"/>
          </Transform>
          <Transform Algorithm="http://www.w3.org/TR/2001/REC-xml-c14n-20010315"/>
        </Transforms>
        <DigestMethod Algorithm="http://www.w3.org/2000/09/xmldsig#sha1"/>
        <DigestValue>fCr2Qw9maJ5Wr8srMFQc8EgQFm8=</DigestValue>
      </Reference>
      <Reference URI="/ppt/slides/_rels/slide12.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dP+UHCMQv8GNC5PzFYwAf0jexQw=</DigestValue>
      </Reference>
      <Reference URI="/ppt/slides/_rels/slide13.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DUlQoRcBVIuEnq/F93cX8Vi0Qck=</DigestValue>
      </Reference>
      <Reference URI="/ppt/slides/_rels/slide14.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Pn/VMt3b+tfcy8OD+1SAcmiZE+8=</DigestValue>
      </Reference>
      <Reference URI="/ppt/slides/_rels/slide2.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1Gc9+/RlYIjulXpSL/fNYU+tZ7c=</DigestValue>
      </Reference>
      <Reference URI="/ppt/slides/_rels/slide3.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gT6aoHtSn1pn07Wi2JW3fHw5Evc=</DigestValue>
      </Reference>
      <Reference URI="/ppt/slides/_rels/slide4.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DUlQoRcBVIuEnq/F93cX8Vi0Qck=</DigestValue>
      </Reference>
      <Reference URI="/ppt/slides/_rels/slide5.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_rels/slide6.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_rels/slide7.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Y4xwN4sffvEqfZ8Jv9at7OGSPhE=</DigestValue>
      </Reference>
      <Reference URI="/ppt/slides/_rels/slide8.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_rels/slide9.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exODFhx2lZnEz6kdy5iZ2F3zGQA=</DigestValue>
      </Reference>
      <Reference URI="/ppt/slides/slide1.xml?ContentType=application/vnd.openxmlformats-officedocument.presentationml.slide+xml">
        <DigestMethod Algorithm="http://www.w3.org/2000/09/xmldsig#sha1"/>
        <DigestValue>yus2YmLQL+wL+FDeTEIxmD6DEzU=</DigestValue>
      </Reference>
      <Reference URI="/ppt/slides/slide10.xml?ContentType=application/vnd.openxmlformats-officedocument.presentationml.slide+xml">
        <DigestMethod Algorithm="http://www.w3.org/2000/09/xmldsig#sha1"/>
        <DigestValue>IvHDXy1qJlbylQoJaPvarwrT8iA=</DigestValue>
      </Reference>
      <Reference URI="/ppt/slides/slide11.xml?ContentType=application/vnd.openxmlformats-officedocument.presentationml.slide+xml">
        <DigestMethod Algorithm="http://www.w3.org/2000/09/xmldsig#sha1"/>
        <DigestValue>KrrBO5gQCJwgMAaiUiT75jHNRXg=</DigestValue>
      </Reference>
      <Reference URI="/ppt/slides/slide12.xml?ContentType=application/vnd.openxmlformats-officedocument.presentationml.slide+xml">
        <DigestMethod Algorithm="http://www.w3.org/2000/09/xmldsig#sha1"/>
        <DigestValue>YBo0siNOrxvklyu41Ea1QdtdArs=</DigestValue>
      </Reference>
      <Reference URI="/ppt/slides/slide13.xml?ContentType=application/vnd.openxmlformats-officedocument.presentationml.slide+xml">
        <DigestMethod Algorithm="http://www.w3.org/2000/09/xmldsig#sha1"/>
        <DigestValue>iByzO8btkrW/AhhKN0zRSWL5GYQ=</DigestValue>
      </Reference>
      <Reference URI="/ppt/slides/slide14.xml?ContentType=application/vnd.openxmlformats-officedocument.presentationml.slide+xml">
        <DigestMethod Algorithm="http://www.w3.org/2000/09/xmldsig#sha1"/>
        <DigestValue>Ck1bi5obZpoBNEWYWUH+7CpshvM=</DigestValue>
      </Reference>
      <Reference URI="/ppt/slides/slide2.xml?ContentType=application/vnd.openxmlformats-officedocument.presentationml.slide+xml">
        <DigestMethod Algorithm="http://www.w3.org/2000/09/xmldsig#sha1"/>
        <DigestValue>41Bm3cNE7Yb8zNwSUr0we+EygMA=</DigestValue>
      </Reference>
      <Reference URI="/ppt/slides/slide3.xml?ContentType=application/vnd.openxmlformats-officedocument.presentationml.slide+xml">
        <DigestMethod Algorithm="http://www.w3.org/2000/09/xmldsig#sha1"/>
        <DigestValue>Igc4rLTEUSTjkx5Fg3dNvszZfw0=</DigestValue>
      </Reference>
      <Reference URI="/ppt/slides/slide4.xml?ContentType=application/vnd.openxmlformats-officedocument.presentationml.slide+xml">
        <DigestMethod Algorithm="http://www.w3.org/2000/09/xmldsig#sha1"/>
        <DigestValue>I8tUPcdv1gtn1Wcw78lsZp2Owms=</DigestValue>
      </Reference>
      <Reference URI="/ppt/slides/slide5.xml?ContentType=application/vnd.openxmlformats-officedocument.presentationml.slide+xml">
        <DigestMethod Algorithm="http://www.w3.org/2000/09/xmldsig#sha1"/>
        <DigestValue>IvvH5bU8+sVkQXLVWRPkjfcCIC8=</DigestValue>
      </Reference>
      <Reference URI="/ppt/slides/slide6.xml?ContentType=application/vnd.openxmlformats-officedocument.presentationml.slide+xml">
        <DigestMethod Algorithm="http://www.w3.org/2000/09/xmldsig#sha1"/>
        <DigestValue>nCwXb83gHk+cS6yZ8nfmK2KkGoA=</DigestValue>
      </Reference>
      <Reference URI="/ppt/slides/slide7.xml?ContentType=application/vnd.openxmlformats-officedocument.presentationml.slide+xml">
        <DigestMethod Algorithm="http://www.w3.org/2000/09/xmldsig#sha1"/>
        <DigestValue>Emnl3Bk2h6Lwv7IFHoQKKcuCJBo=</DigestValue>
      </Reference>
      <Reference URI="/ppt/slides/slide8.xml?ContentType=application/vnd.openxmlformats-officedocument.presentationml.slide+xml">
        <DigestMethod Algorithm="http://www.w3.org/2000/09/xmldsig#sha1"/>
        <DigestValue>Oxvby8zE5OF+vXHzJZ+8FZwupOA=</DigestValue>
      </Reference>
      <Reference URI="/ppt/slides/slide9.xml?ContentType=application/vnd.openxmlformats-officedocument.presentationml.slide+xml">
        <DigestMethod Algorithm="http://www.w3.org/2000/09/xmldsig#sha1"/>
        <DigestValue>t/wh3UYpQadt90EyVFmpDENKJag=</DigestValue>
      </Reference>
      <Reference URI="/ppt/tableStyles.xml?ContentType=application/vnd.openxmlformats-officedocument.presentationml.tableStyles+xml">
        <DigestMethod Algorithm="http://www.w3.org/2000/09/xmldsig#sha1"/>
        <DigestValue>Sb/RPtAhmbAEvwoBmllvEndY2SY=</DigestValue>
      </Reference>
      <Reference URI="/ppt/theme/_rels/theme1.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1BBpj2jAlVTMOUsDXEcb09MQuQQ=</DigestValue>
      </Reference>
      <Reference URI="/ppt/theme/theme1.xml?ContentType=application/vnd.openxmlformats-officedocument.theme+xml">
        <DigestMethod Algorithm="http://www.w3.org/2000/09/xmldsig#sha1"/>
        <DigestValue>Dxwyd/EUELPHwTgGqfSlH/AV7FM=</DigestValue>
      </Reference>
    </Manifest>
    <SignatureProperties>
      <SignatureProperty Id="idSignatureTime" Target="#idPackageSignature">
        <mdssi:SignatureTime>
          <mdssi:Format>YYYY-MM-DDThh:mm:ssTZD</mdssi:Format>
          <mdssi:Value>2008-12-02T17:25:31Z</mdssi:Value>
        </mdssi:SignatureTime>
      </SignatureProperty>
    </SignatureProperties>
  </Object>
  <Object Id="idOfficeObject">
    <SignatureProperties>
      <SignatureProperty Id="idOfficeV1Details" Target="#idPackageSignature">
        <SignatureInfoV1 xmlns="http://schemas.microsoft.com/office/2006/digsig">
          <SetupID/>
          <SignatureText/>
          <SignatureImage/>
          <SignatureComments/>
          <WindowsVersion>5.1</WindowsVersion>
          <OfficeVersion>12.0</OfficeVersion>
          <ApplicationVersion>12.0</ApplicationVersion>
          <Monitors>1</Monitors>
          <HorizontalResolution>1280</HorizontalResolution>
          <VerticalResolution>1024</VerticalResolution>
          <ColorDepth>32</ColorDepth>
          <SignatureProviderId>{00000000-0000-0000-0000-000000000000}</SignatureProviderId>
          <SignatureProviderUrl/>
          <SignatureProviderDetails>9</SignatureProviderDetails>
          <ManifestHashAlgorithm>http://www.w3.org/2000/09/xmldsig#sha1</ManifestHashAlgorithm>
          <SignatureType>1</SignatureType>
        </SignatureInfoV1>
      </SignatureProperty>
    </SignatureProperties>
  </Object>
</Signature>
</file>

<file path=docProps/app.xml><?xml version="1.0" encoding="utf-8"?>
<Properties xmlns="http://schemas.openxmlformats.org/officeDocument/2006/extended-properties" xmlns:vt="http://schemas.openxmlformats.org/officeDocument/2006/docPropsVTypes">
  <Template>Module</Template>
  <TotalTime>143</TotalTime>
  <Words>709</Words>
  <Application>Microsoft Office PowerPoint</Application>
  <PresentationFormat>عرض على الشاشة (3:4)‏</PresentationFormat>
  <Paragraphs>84</Paragraphs>
  <Slides>14</Slides>
  <Notes>0</Notes>
  <HiddenSlides>0</HiddenSlides>
  <MMClips>0</MMClips>
  <ScaleCrop>false</ScaleCrop>
  <HeadingPairs>
    <vt:vector size="4" baseType="variant">
      <vt:variant>
        <vt:lpstr>سمة</vt:lpstr>
      </vt:variant>
      <vt:variant>
        <vt:i4>1</vt:i4>
      </vt:variant>
      <vt:variant>
        <vt:lpstr>عناوين الشرائح</vt:lpstr>
      </vt:variant>
      <vt:variant>
        <vt:i4>14</vt:i4>
      </vt:variant>
    </vt:vector>
  </HeadingPairs>
  <TitlesOfParts>
    <vt:vector size="15" baseType="lpstr">
      <vt:lpstr>وحدة نمطية</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vector>
  </TitlesOfParts>
  <Company>Imam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BanIm</dc:creator>
  <cp:lastModifiedBy>BanIm</cp:lastModifiedBy>
  <cp:revision>16</cp:revision>
  <dcterms:created xsi:type="dcterms:W3CDTF">2008-12-02T15:02:07Z</dcterms:created>
  <dcterms:modified xsi:type="dcterms:W3CDTF">2008-12-02T17:25:17Z</dcterms:modified>
  <cp:contentStatus>نهائي</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