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23"/>
  </p:notesMasterIdLst>
  <p:sldIdLst>
    <p:sldId id="256" r:id="rId2"/>
    <p:sldId id="278" r:id="rId3"/>
    <p:sldId id="257" r:id="rId4"/>
    <p:sldId id="258" r:id="rId5"/>
    <p:sldId id="259" r:id="rId6"/>
    <p:sldId id="261" r:id="rId7"/>
    <p:sldId id="270" r:id="rId8"/>
    <p:sldId id="264" r:id="rId9"/>
    <p:sldId id="266" r:id="rId10"/>
    <p:sldId id="262" r:id="rId11"/>
    <p:sldId id="263" r:id="rId12"/>
    <p:sldId id="265" r:id="rId13"/>
    <p:sldId id="267" r:id="rId14"/>
    <p:sldId id="269" r:id="rId15"/>
    <p:sldId id="277" r:id="rId16"/>
    <p:sldId id="273" r:id="rId17"/>
    <p:sldId id="274" r:id="rId18"/>
    <p:sldId id="275" r:id="rId19"/>
    <p:sldId id="276" r:id="rId20"/>
    <p:sldId id="272" r:id="rId21"/>
    <p:sldId id="271" r:id="rId2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86604" autoAdjust="0"/>
    <p:restoredTop sz="94660"/>
  </p:normalViewPr>
  <p:slideViewPr>
    <p:cSldViewPr>
      <p:cViewPr>
        <p:scale>
          <a:sx n="75" d="100"/>
          <a:sy n="75" d="100"/>
        </p:scale>
        <p:origin x="-1002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BD1D548E-B217-4694-AFF4-779A86C6A609}" type="datetimeFigureOut">
              <a:rPr lang="ar-SA" smtClean="0"/>
              <a:pPr/>
              <a:t>28/04/1431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95E757E-CBE9-4907-9C53-42EA3478F6F5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E757E-CBE9-4907-9C53-42EA3478F6F5}" type="slidenum">
              <a:rPr lang="ar-SA" smtClean="0"/>
              <a:pPr/>
              <a:t>6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E757E-CBE9-4907-9C53-42EA3478F6F5}" type="slidenum">
              <a:rPr lang="ar-SA" smtClean="0"/>
              <a:pPr/>
              <a:t>16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C435-3DE4-485B-83AD-C7F9E6D72DF0}" type="datetime1">
              <a:rPr lang="ar-SA" smtClean="0"/>
              <a:pPr/>
              <a:t>28/04/1431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شكل بيضاوي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شكل بيضاوي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45179A7-5DB7-47F7-B4B6-2F039525E79F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6ABB2-D26E-4D24-820B-86F498AE7EA7}" type="datetime1">
              <a:rPr lang="ar-SA" smtClean="0"/>
              <a:pPr/>
              <a:t>28/04/1431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179A7-5DB7-47F7-B4B6-2F039525E79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رابط مستقيم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شكل بيضاوي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شكل بيضاوي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945179A7-5DB7-47F7-B4B6-2F039525E79F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43854-AB8B-43F5-8FCF-28873BF5F941}" type="datetime1">
              <a:rPr lang="ar-SA" smtClean="0"/>
              <a:pPr/>
              <a:t>28/04/1431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84431-24F8-4C62-B5D7-99C08E6D2A06}" type="datetime1">
              <a:rPr lang="ar-SA" smtClean="0"/>
              <a:pPr/>
              <a:t>28/04/1431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945179A7-5DB7-47F7-B4B6-2F039525E79F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مستطيل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AC6CB-4E55-4BD3-99B5-3BE0301C3E77}" type="datetime1">
              <a:rPr lang="ar-SA" smtClean="0"/>
              <a:pPr/>
              <a:t>28/04/1431</a:t>
            </a:fld>
            <a:endParaRPr lang="ar-SA"/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شكل بيضاوي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شكل بيضاوي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45179A7-5DB7-47F7-B4B6-2F039525E79F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62A5EF09-D793-4F0F-8C32-D23DB4F9EB67}" type="datetime1">
              <a:rPr lang="ar-SA" smtClean="0"/>
              <a:pPr/>
              <a:t>28/04/1431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179A7-5DB7-47F7-B4B6-2F039525E79F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عنصر نائب للمحتوى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2" name="عنصر نائب للمحتوى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رابط مستقيم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مستطيل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DAA79-4E04-4E40-9302-770231174D81}" type="datetime1">
              <a:rPr lang="ar-SA" smtClean="0"/>
              <a:pPr/>
              <a:t>28/04/1431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ar-SA"/>
          </a:p>
        </p:txBody>
      </p:sp>
      <p:sp>
        <p:nvSpPr>
          <p:cNvPr id="15" name="رابط مستقيم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عنصر نائب للمحتوى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6" name="عنصر نائب للمحتوى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5" name="شكل بيضاوي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شكل بيضاوي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945179A7-5DB7-47F7-B4B6-2F039525E79F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3" name="عنوان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1A47-657D-4441-AA2A-92B01F5A488F}" type="datetime1">
              <a:rPr lang="ar-SA" smtClean="0"/>
              <a:pPr/>
              <a:t>28/04/1431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945179A7-5DB7-47F7-B4B6-2F039525E79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ut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9170E-2B0E-41C5-8D16-D474A1C033B1}" type="datetime1">
              <a:rPr lang="ar-SA" smtClean="0"/>
              <a:pPr/>
              <a:t>28/04/1431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45179A7-5DB7-47F7-B4B6-2F039525E79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ut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مستطيل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عنصر نائب للمحتوى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0" name="شكل بيضاوي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شكل بيضاوي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45179A7-5DB7-47F7-B4B6-2F039525E79F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1" name="مستطيل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310F2-3D52-4440-BB7C-9DEB5817B11D}" type="datetime1">
              <a:rPr lang="ar-SA" smtClean="0"/>
              <a:pPr/>
              <a:t>28/04/1431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رابط مستقيم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شكل بيضاوي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شكل بيضاوي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945179A7-5DB7-47F7-B4B6-2F039525E79F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EEAEEFD6-7936-4E60-8095-F9C58D6B2D63}" type="datetime1">
              <a:rPr lang="ar-SA" smtClean="0"/>
              <a:pPr/>
              <a:t>28/04/1431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  <p:transition>
    <p:cut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6C65003-AD8F-49B3-ABB6-58D248C48E94}" type="datetime1">
              <a:rPr lang="ar-SA" smtClean="0"/>
              <a:pPr/>
              <a:t>28/04/1431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ar-SA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رابط مستقيم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شكل بيضاوي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شكل بيضاوي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45179A7-5DB7-47F7-B4B6-2F039525E79F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cut thruBlk="1"/>
  </p:transition>
  <p:hf hdr="0" ftr="0" dt="0"/>
  <p:txStyles>
    <p:titleStyle>
      <a:lvl1pPr algn="ctr" rtl="1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r" rtl="1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r" rtl="1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vip\Desktop\&#1602;&#1575;&#1578;&#1604;%20&#1575;&#1604;&#1605;&#1604;&#1575;&#1610;&#1610;&#1606;%20&#1593;&#1585;&#1590;%20&#1593;&#1586;&#1610;&#1586;%20&#1575;&#1604;&#1593;&#1578;&#1610;&#1576;&#1610;\&#1571;&#1576;&#1608;&#1585;&#1610;&#1575;&#1606;1.wmv" TargetMode="External"/><Relationship Id="rId5" Type="http://schemas.openxmlformats.org/officeDocument/2006/relationships/image" Target="../media/image28.png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vip\Desktop\&#1602;&#1575;&#1578;&#1604;%20&#1575;&#1604;&#1605;&#1604;&#1575;&#1610;&#1610;&#1606;%20&#1593;&#1585;&#1590;%20&#1593;&#1586;&#1610;&#1586;%20&#1575;&#1604;&#1593;&#1578;&#1610;&#1576;&#1610;\&#1575;&#1604;&#1585;&#1610;&#1575;&#1590;%202.wmv" TargetMode="External"/><Relationship Id="rId5" Type="http://schemas.openxmlformats.org/officeDocument/2006/relationships/image" Target="../media/image28.png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vip\Desktop\&#1602;&#1575;&#1578;&#1604;%20&#1575;&#1604;&#1605;&#1604;&#1575;&#1610;&#1610;&#1606;%20&#1593;&#1585;&#1590;%20&#1593;&#1586;&#1610;&#1586;%20&#1575;&#1604;&#1593;&#1578;&#1610;&#1576;&#1610;\&#1575;&#1575;&#1604;&#1579;&#1606;&#1610;&#1575;&#1606;.wmv" TargetMode="External"/><Relationship Id="rId5" Type="http://schemas.openxmlformats.org/officeDocument/2006/relationships/image" Target="../media/image28.png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vip\Desktop\&#1602;&#1575;&#1578;&#1604;%20&#1575;&#1604;&#1605;&#1604;&#1575;&#1610;&#1610;&#1606;%20&#1593;&#1585;&#1590;%20&#1593;&#1586;&#1610;&#1586;%20&#1575;&#1604;&#1593;&#1578;&#1610;&#1576;&#1610;\&#1580;&#1583;&#1577;%202.wmv" TargetMode="External"/><Relationship Id="rId5" Type="http://schemas.openxmlformats.org/officeDocument/2006/relationships/image" Target="../media/image28.png"/><Relationship Id="rId4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vip\Desktop\&#1602;&#1575;&#1578;&#1604;%20&#1575;&#1604;&#1605;&#1604;&#1575;&#1610;&#1610;&#1606;%20&#1593;&#1585;&#1590;%20&#1593;&#1586;&#1610;&#1586;%20&#1575;&#1604;&#1593;&#1578;&#1610;&#1576;&#1610;\&#1605;&#1589;&#1575;&#1576;%20&#1605;&#1606;%20&#1578;&#1575;&#1610;&#1604;&#1606;&#1583;.wmv" TargetMode="External"/><Relationship Id="rId5" Type="http://schemas.openxmlformats.org/officeDocument/2006/relationships/image" Target="../media/image28.png"/><Relationship Id="rId4" Type="http://schemas.openxmlformats.org/officeDocument/2006/relationships/slide" Target="sl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gif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gif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1.gif"/><Relationship Id="rId5" Type="http://schemas.openxmlformats.org/officeDocument/2006/relationships/image" Target="../media/image43.gif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slide" Target="slide12.xml"/><Relationship Id="rId18" Type="http://schemas.openxmlformats.org/officeDocument/2006/relationships/image" Target="../media/image22.png"/><Relationship Id="rId3" Type="http://schemas.openxmlformats.org/officeDocument/2006/relationships/image" Target="../media/image14.gif"/><Relationship Id="rId21" Type="http://schemas.openxmlformats.org/officeDocument/2006/relationships/slide" Target="slide15.xml"/><Relationship Id="rId7" Type="http://schemas.openxmlformats.org/officeDocument/2006/relationships/slide" Target="slide7.xml"/><Relationship Id="rId12" Type="http://schemas.openxmlformats.org/officeDocument/2006/relationships/image" Target="../media/image19.png"/><Relationship Id="rId17" Type="http://schemas.openxmlformats.org/officeDocument/2006/relationships/slide" Target="slide10.xml"/><Relationship Id="rId25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1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slide" Target="slide9.xml"/><Relationship Id="rId24" Type="http://schemas.openxmlformats.org/officeDocument/2006/relationships/image" Target="../media/image25.png"/><Relationship Id="rId5" Type="http://schemas.openxmlformats.org/officeDocument/2006/relationships/slide" Target="slide8.xml"/><Relationship Id="rId15" Type="http://schemas.openxmlformats.org/officeDocument/2006/relationships/slide" Target="slide14.xml"/><Relationship Id="rId23" Type="http://schemas.openxmlformats.org/officeDocument/2006/relationships/slide" Target="slide21.xml"/><Relationship Id="rId10" Type="http://schemas.openxmlformats.org/officeDocument/2006/relationships/image" Target="../media/image18.png"/><Relationship Id="rId19" Type="http://schemas.openxmlformats.org/officeDocument/2006/relationships/slide" Target="slide11.xml"/><Relationship Id="rId4" Type="http://schemas.openxmlformats.org/officeDocument/2006/relationships/image" Target="../media/image15.gif"/><Relationship Id="rId9" Type="http://schemas.openxmlformats.org/officeDocument/2006/relationships/slide" Target="slide13.xml"/><Relationship Id="rId14" Type="http://schemas.openxmlformats.org/officeDocument/2006/relationships/image" Target="../media/image20.png"/><Relationship Id="rId22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vip\Desktop\&#1602;&#1575;&#1578;&#1604;%20&#1575;&#1604;&#1605;&#1604;&#1575;&#1610;&#1610;&#1606;%20&#1593;&#1585;&#1590;%20&#1593;&#1586;&#1610;&#1586;%20&#1575;&#1604;&#1593;&#1578;&#1610;&#1576;&#1610;\&#1571;&#1576;&#1608;&#1593;&#1576;&#1583;&#1575;&#1604;&#1604;&#1607;2.wmv" TargetMode="External"/><Relationship Id="rId5" Type="http://schemas.openxmlformats.org/officeDocument/2006/relationships/image" Target="../media/image28.png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vip\Desktop\&#1602;&#1575;&#1578;&#1604;%20&#1575;&#1604;&#1605;&#1604;&#1575;&#1610;&#1610;&#1606;%20&#1593;&#1585;&#1590;%20&#1593;&#1586;&#1610;&#1586;%20&#1575;&#1604;&#1593;&#1578;&#1610;&#1576;&#1610;\&#1575;&#1604;&#1585;&#1580;&#1604;%20&#1575;&#1604;&#1605;&#1589;&#1575;&#1576;%20&#1575;&#1604;&#1585;&#1610;&#1575;&#1590;.wmv" TargetMode="External"/><Relationship Id="rId5" Type="http://schemas.openxmlformats.org/officeDocument/2006/relationships/image" Target="../media/image28.png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vip\Desktop\&#1602;&#1575;&#1578;&#1604;%20&#1575;&#1604;&#1605;&#1604;&#1575;&#1610;&#1610;&#1606;%20&#1593;&#1585;&#1590;%20&#1593;&#1586;&#1610;&#1586;%20&#1575;&#1604;&#1593;&#1578;&#1610;&#1576;&#1610;\&#1575;&#1575;&#1604;&#1593;&#1605;%20&#1589;&#1575;&#1604;&#1581;.wmv" TargetMode="External"/><Relationship Id="rId5" Type="http://schemas.openxmlformats.org/officeDocument/2006/relationships/image" Target="../media/image28.png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صورة 10" descr="84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6226" y="168252"/>
            <a:ext cx="6072225" cy="2546368"/>
          </a:xfrm>
          <a:prstGeom prst="rect">
            <a:avLst/>
          </a:prstGeom>
        </p:spPr>
      </p:pic>
      <p:pic>
        <p:nvPicPr>
          <p:cNvPr id="5" name="صورة 4" descr="CS001240.WM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0388" y="3443514"/>
            <a:ext cx="2071702" cy="2076521"/>
          </a:xfrm>
          <a:prstGeom prst="rect">
            <a:avLst/>
          </a:prstGeom>
        </p:spPr>
      </p:pic>
      <p:pic>
        <p:nvPicPr>
          <p:cNvPr id="9" name="صورة 8" descr="خط تشكيلي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182" y="168252"/>
            <a:ext cx="2895620" cy="2559068"/>
          </a:xfrm>
          <a:prstGeom prst="rect">
            <a:avLst/>
          </a:prstGeom>
        </p:spPr>
      </p:pic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42844" y="1835160"/>
            <a:ext cx="8643998" cy="833422"/>
          </a:xfrm>
        </p:spPr>
        <p:txBody>
          <a:bodyPr>
            <a:noAutofit/>
          </a:bodyPr>
          <a:lstStyle/>
          <a:p>
            <a:pPr algn="r"/>
            <a:r>
              <a:rPr lang="ar-SA" sz="8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SKR HEAD2" pitchFamily="2" charset="-78"/>
              </a:rPr>
              <a:t>السفاح ..</a:t>
            </a:r>
            <a:br>
              <a:rPr lang="ar-SA" sz="8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SKR HEAD2" pitchFamily="2" charset="-78"/>
              </a:rPr>
            </a:br>
            <a:r>
              <a:rPr lang="ar-SA" sz="8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SKR HEAD2" pitchFamily="2" charset="-78"/>
              </a:rPr>
              <a:t>          قاتل الملايين</a:t>
            </a:r>
            <a:endParaRPr lang="ar-SA" sz="8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SKR HEAD2" pitchFamily="2" charset="-78"/>
            </a:endParaRPr>
          </a:p>
        </p:txBody>
      </p:sp>
      <p:pic>
        <p:nvPicPr>
          <p:cNvPr id="4" name="صورة 3" descr="no-smoking-2-circle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4732" t="6250" r="3750" b="5000"/>
          <a:stretch>
            <a:fillRect/>
          </a:stretch>
        </p:blipFill>
        <p:spPr>
          <a:xfrm>
            <a:off x="5000628" y="3088955"/>
            <a:ext cx="2928958" cy="2840375"/>
          </a:xfrm>
          <a:prstGeom prst="rect">
            <a:avLst/>
          </a:prstGeom>
        </p:spPr>
      </p:pic>
      <p:pic>
        <p:nvPicPr>
          <p:cNvPr id="6" name="صورة 5" descr="كفى جد2يد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3042" y="3071665"/>
            <a:ext cx="2714644" cy="2824327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179A7-5DB7-47F7-B4B6-2F039525E79F}" type="slidenum">
              <a:rPr lang="ar-SA" smtClean="0"/>
              <a:pPr/>
              <a:t>1</a:t>
            </a:fld>
            <a:endParaRPr lang="ar-SA"/>
          </a:p>
        </p:txBody>
      </p:sp>
      <p:sp>
        <p:nvSpPr>
          <p:cNvPr id="10" name="عنوان 1"/>
          <p:cNvSpPr txBox="1">
            <a:spLocks/>
          </p:cNvSpPr>
          <p:nvPr/>
        </p:nvSpPr>
        <p:spPr>
          <a:xfrm>
            <a:off x="46006" y="1876436"/>
            <a:ext cx="3071834" cy="83342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000" i="1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SKR HEAD2" pitchFamily="2" charset="-78"/>
              </a:rPr>
              <a:t>مع قصص المصابون</a:t>
            </a:r>
            <a:endParaRPr kumimoji="0" lang="ar-SA" sz="4000" i="1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SKR HEAD2" pitchFamily="2" charset="-78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179A7-5DB7-47F7-B4B6-2F039525E79F}" type="slidenum">
              <a:rPr lang="ar-SA" smtClean="0"/>
              <a:pPr/>
              <a:t>10</a:t>
            </a:fld>
            <a:endParaRPr lang="ar-SA"/>
          </a:p>
        </p:txBody>
      </p:sp>
      <p:pic>
        <p:nvPicPr>
          <p:cNvPr id="7" name="أبوريان1.wmv">
            <a:hlinkClick r:id="" action="ppaction://media"/>
          </p:cNvPr>
          <p:cNvPicPr>
            <a:picLocks noGrp="1" noRot="1" noChangeAspect="1"/>
          </p:cNvPicPr>
          <p:nvPr>
            <p:ph sz="quarter" idx="4294967295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47231" y="214290"/>
            <a:ext cx="7808091" cy="6174148"/>
          </a:xfrm>
          <a:prstGeom prst="rect">
            <a:avLst/>
          </a:prstGeom>
        </p:spPr>
      </p:pic>
      <p:pic>
        <p:nvPicPr>
          <p:cNvPr id="8" name="صورة 7" descr="Forward Button.png">
            <a:hlinkClick r:id="rId4" action="ppaction://hlinksldjump" highlightClick="1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06680" y="6158892"/>
            <a:ext cx="821028" cy="821028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7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179A7-5DB7-47F7-B4B6-2F039525E79F}" type="slidenum">
              <a:rPr lang="ar-SA" smtClean="0"/>
              <a:pPr/>
              <a:t>11</a:t>
            </a:fld>
            <a:endParaRPr lang="ar-SA"/>
          </a:p>
        </p:txBody>
      </p:sp>
      <p:pic>
        <p:nvPicPr>
          <p:cNvPr id="5" name="الرياض 2.wmv">
            <a:hlinkClick r:id="" action="ppaction://media"/>
          </p:cNvPr>
          <p:cNvPicPr>
            <a:picLocks noGrp="1" noRot="1" noChangeAspect="1"/>
          </p:cNvPicPr>
          <p:nvPr>
            <p:ph sz="quarter" idx="4294967295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90548" y="153330"/>
            <a:ext cx="7489498" cy="6260826"/>
          </a:xfrm>
          <a:prstGeom prst="rect">
            <a:avLst/>
          </a:prstGeom>
        </p:spPr>
      </p:pic>
      <p:pic>
        <p:nvPicPr>
          <p:cNvPr id="6" name="صورة 5" descr="Forward Button.png">
            <a:hlinkClick r:id="rId4" action="ppaction://hlinksldjump" highlightClick="1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06680" y="6158892"/>
            <a:ext cx="821028" cy="821028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9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179A7-5DB7-47F7-B4B6-2F039525E79F}" type="slidenum">
              <a:rPr lang="ar-SA" smtClean="0"/>
              <a:pPr/>
              <a:t>12</a:t>
            </a:fld>
            <a:endParaRPr lang="ar-SA"/>
          </a:p>
        </p:txBody>
      </p:sp>
      <p:pic>
        <p:nvPicPr>
          <p:cNvPr id="5" name="االثنيان.wmv">
            <a:hlinkClick r:id="" action="ppaction://media"/>
          </p:cNvPr>
          <p:cNvPicPr>
            <a:picLocks noGrp="1" noRot="1" noChangeAspect="1"/>
          </p:cNvPicPr>
          <p:nvPr>
            <p:ph sz="quarter" idx="4294967295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75308" y="214291"/>
            <a:ext cx="7572428" cy="6169364"/>
          </a:xfrm>
          <a:prstGeom prst="rect">
            <a:avLst/>
          </a:prstGeom>
        </p:spPr>
      </p:pic>
      <p:pic>
        <p:nvPicPr>
          <p:cNvPr id="6" name="صورة 5" descr="Forward Button.png">
            <a:hlinkClick r:id="rId4" action="ppaction://hlinksldjump" highlightClick="1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06680" y="6158892"/>
            <a:ext cx="821028" cy="821028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179A7-5DB7-47F7-B4B6-2F039525E79F}" type="slidenum">
              <a:rPr lang="ar-SA" smtClean="0"/>
              <a:pPr/>
              <a:t>13</a:t>
            </a:fld>
            <a:endParaRPr lang="ar-SA"/>
          </a:p>
        </p:txBody>
      </p:sp>
      <p:pic>
        <p:nvPicPr>
          <p:cNvPr id="7" name="جدة 2.wmv">
            <a:hlinkClick r:id="" action="ppaction://media"/>
          </p:cNvPr>
          <p:cNvPicPr>
            <a:picLocks noGrp="1" noRot="1" noChangeAspect="1"/>
          </p:cNvPicPr>
          <p:nvPr>
            <p:ph sz="quarter" idx="4294967295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09339" y="153330"/>
            <a:ext cx="7670747" cy="6276066"/>
          </a:xfrm>
          <a:prstGeom prst="rect">
            <a:avLst/>
          </a:prstGeom>
        </p:spPr>
      </p:pic>
      <p:pic>
        <p:nvPicPr>
          <p:cNvPr id="8" name="صورة 7" descr="Forward Button.png">
            <a:hlinkClick r:id="rId4" action="ppaction://hlinksldjump" highlightClick="1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06680" y="6158892"/>
            <a:ext cx="821028" cy="821028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69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179A7-5DB7-47F7-B4B6-2F039525E79F}" type="slidenum">
              <a:rPr lang="ar-SA" smtClean="0"/>
              <a:pPr/>
              <a:t>14</a:t>
            </a:fld>
            <a:endParaRPr lang="ar-SA"/>
          </a:p>
        </p:txBody>
      </p:sp>
      <p:pic>
        <p:nvPicPr>
          <p:cNvPr id="5" name="مصاب من تايلند.wmv">
            <a:hlinkClick r:id="" action="ppaction://media"/>
          </p:cNvPr>
          <p:cNvPicPr>
            <a:picLocks noGrp="1" noRot="1" noChangeAspect="1"/>
          </p:cNvPicPr>
          <p:nvPr>
            <p:ph sz="quarter" idx="4294967295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01927" y="183810"/>
            <a:ext cx="8252517" cy="6189388"/>
          </a:xfrm>
          <a:prstGeom prst="rect">
            <a:avLst/>
          </a:prstGeom>
        </p:spPr>
      </p:pic>
      <p:pic>
        <p:nvPicPr>
          <p:cNvPr id="6" name="صورة 5" descr="Forward Button.png">
            <a:hlinkClick r:id="rId4" action="ppaction://hlinksldjump" highlightClick="1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06680" y="6158892"/>
            <a:ext cx="821028" cy="821028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3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179A7-5DB7-47F7-B4B6-2F039525E79F}" type="slidenum">
              <a:rPr lang="ar-SA" smtClean="0"/>
              <a:pPr/>
              <a:t>15</a:t>
            </a:fld>
            <a:endParaRPr lang="ar-SA"/>
          </a:p>
        </p:txBody>
      </p:sp>
      <p:sp>
        <p:nvSpPr>
          <p:cNvPr id="14" name="WordArt 4" descr="101"/>
          <p:cNvSpPr>
            <a:spLocks noChangeArrowheads="1" noChangeShapeType="1" noTextEdit="1"/>
          </p:cNvSpPr>
          <p:nvPr/>
        </p:nvSpPr>
        <p:spPr bwMode="auto">
          <a:xfrm>
            <a:off x="1474766" y="1624011"/>
            <a:ext cx="6245225" cy="162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3600" kern="10" dirty="0">
                <a:ln w="6350">
                  <a:solidFill>
                    <a:srgbClr val="800000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cs typeface="Bader"/>
              </a:rPr>
              <a:t>طريقة العلاج </a:t>
            </a:r>
          </a:p>
        </p:txBody>
      </p:sp>
      <p:sp>
        <p:nvSpPr>
          <p:cNvPr id="15" name="WordArt 5" descr="101"/>
          <p:cNvSpPr>
            <a:spLocks noChangeArrowheads="1" noChangeShapeType="1" noTextEdit="1"/>
          </p:cNvSpPr>
          <p:nvPr/>
        </p:nvSpPr>
        <p:spPr bwMode="auto">
          <a:xfrm>
            <a:off x="2660663" y="3286124"/>
            <a:ext cx="3768725" cy="669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3600" kern="10" dirty="0" smtClean="0">
                <a:ln w="6350">
                  <a:solidFill>
                    <a:srgbClr val="800000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cs typeface="AL-Sarem"/>
              </a:rPr>
              <a:t>( 6 ) جلسات فقط </a:t>
            </a:r>
            <a:endParaRPr lang="ar-SA" sz="3600" kern="10" dirty="0">
              <a:ln w="6350">
                <a:solidFill>
                  <a:srgbClr val="800000"/>
                </a:solidFill>
                <a:round/>
                <a:headEnd/>
                <a:tailEnd/>
              </a:ln>
              <a:blipFill dpi="0" rotWithShape="1">
                <a:blip r:embed="rId2"/>
                <a:srcRect/>
                <a:stretch>
                  <a:fillRect/>
                </a:stretch>
              </a:blipFill>
              <a:cs typeface="AL-Sarem"/>
            </a:endParaRPr>
          </a:p>
        </p:txBody>
      </p:sp>
      <p:grpSp>
        <p:nvGrpSpPr>
          <p:cNvPr id="16" name="Group 18"/>
          <p:cNvGrpSpPr>
            <a:grpSpLocks/>
          </p:cNvGrpSpPr>
          <p:nvPr/>
        </p:nvGrpSpPr>
        <p:grpSpPr bwMode="auto">
          <a:xfrm>
            <a:off x="357159" y="214290"/>
            <a:ext cx="1214446" cy="949332"/>
            <a:chOff x="204" y="164"/>
            <a:chExt cx="1082" cy="920"/>
          </a:xfrm>
        </p:grpSpPr>
        <p:pic>
          <p:nvPicPr>
            <p:cNvPr id="17" name="Picture 6" descr="67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9" y="164"/>
              <a:ext cx="997" cy="7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WordArt 7" descr="101"/>
            <p:cNvSpPr>
              <a:spLocks noChangeArrowheads="1" noChangeShapeType="1" noTextEdit="1"/>
            </p:cNvSpPr>
            <p:nvPr/>
          </p:nvSpPr>
          <p:spPr bwMode="auto">
            <a:xfrm>
              <a:off x="204" y="901"/>
              <a:ext cx="1076" cy="18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r-SA" sz="3600" kern="10">
                  <a:ln w="6350">
                    <a:solidFill>
                      <a:srgbClr val="800000"/>
                    </a:solidFill>
                    <a:round/>
                    <a:headEnd/>
                    <a:tailEnd/>
                  </a:ln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cs typeface="AL-Sarem"/>
                </a:rPr>
                <a:t>انطلق.. ولا تتردد</a:t>
              </a:r>
            </a:p>
          </p:txBody>
        </p:sp>
      </p:grpSp>
      <p:pic>
        <p:nvPicPr>
          <p:cNvPr id="20" name="Picture 12" descr="Untitled-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862" y="6272213"/>
            <a:ext cx="79502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3" descr="XL800123"/>
          <p:cNvPicPr>
            <a:picLocks noChangeAspect="1" noChangeArrowheads="1"/>
          </p:cNvPicPr>
          <p:nvPr/>
        </p:nvPicPr>
        <p:blipFill>
          <a:blip r:embed="rId5" cstate="print"/>
          <a:srcRect l="3470" t="20325" r="5081" b="20964"/>
          <a:stretch>
            <a:fillRect/>
          </a:stretch>
        </p:blipFill>
        <p:spPr bwMode="auto">
          <a:xfrm>
            <a:off x="6186046" y="4343180"/>
            <a:ext cx="1922463" cy="1285884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2" name="Picture 15" descr="100_1617"/>
          <p:cNvPicPr>
            <a:picLocks noChangeAspect="1" noChangeArrowheads="1"/>
          </p:cNvPicPr>
          <p:nvPr/>
        </p:nvPicPr>
        <p:blipFill>
          <a:blip r:embed="rId6" cstate="print"/>
          <a:srcRect l="18489" r="12587"/>
          <a:stretch>
            <a:fillRect/>
          </a:stretch>
        </p:blipFill>
        <p:spPr bwMode="auto">
          <a:xfrm>
            <a:off x="4071934" y="4716396"/>
            <a:ext cx="1076328" cy="1355810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3" name="Picture 17" descr="100_1616"/>
          <p:cNvPicPr>
            <a:picLocks noChangeAspect="1" noChangeArrowheads="1"/>
          </p:cNvPicPr>
          <p:nvPr/>
        </p:nvPicPr>
        <p:blipFill>
          <a:blip r:embed="rId7">
            <a:lum bright="12000"/>
          </a:blip>
          <a:srcRect/>
          <a:stretch>
            <a:fillRect/>
          </a:stretch>
        </p:blipFill>
        <p:spPr bwMode="auto">
          <a:xfrm>
            <a:off x="1129594" y="4292615"/>
            <a:ext cx="1871663" cy="1279525"/>
          </a:xfrm>
          <a:prstGeom prst="rect">
            <a:avLst/>
          </a:prstGeom>
          <a:noFill/>
          <a:ln w="57150" cmpd="thickThin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-71462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ar-SA" sz="4400" dirty="0" smtClean="0">
                <a:cs typeface="HeshamNormal" pitchFamily="2" charset="-78"/>
              </a:rPr>
              <a:t> أولا: فتح ملف </a:t>
            </a:r>
            <a:endParaRPr lang="en-US" sz="4400" dirty="0" smtClean="0">
              <a:cs typeface="HeshamNormal" pitchFamily="2" charset="-78"/>
            </a:endParaRPr>
          </a:p>
        </p:txBody>
      </p:sp>
      <p:sp>
        <p:nvSpPr>
          <p:cNvPr id="5125" name="AutoShape 5" descr="DSC00250"/>
          <p:cNvSpPr>
            <a:spLocks noChangeArrowheads="1"/>
          </p:cNvSpPr>
          <p:nvPr/>
        </p:nvSpPr>
        <p:spPr bwMode="auto">
          <a:xfrm>
            <a:off x="180944" y="1416036"/>
            <a:ext cx="5462626" cy="494192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pic>
        <p:nvPicPr>
          <p:cNvPr id="8" name="صورة 7" descr="كفى جد2يد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12" y="2374892"/>
            <a:ext cx="2357454" cy="2452704"/>
          </a:xfrm>
          <a:prstGeom prst="rect">
            <a:avLst/>
          </a:prstGeom>
        </p:spPr>
      </p:pic>
      <p:pic>
        <p:nvPicPr>
          <p:cNvPr id="9" name="صورة 8" descr="98-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2996" y="5216082"/>
            <a:ext cx="866775" cy="1247775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42928" y="285728"/>
            <a:ext cx="8229600" cy="714372"/>
          </a:xfrm>
        </p:spPr>
        <p:txBody>
          <a:bodyPr>
            <a:normAutofit/>
          </a:bodyPr>
          <a:lstStyle/>
          <a:p>
            <a:pPr eaLnBrk="1" hangingPunct="1"/>
            <a:r>
              <a:rPr lang="ar-SA" sz="4000" dirty="0" smtClean="0">
                <a:cs typeface="HeshamNormal" pitchFamily="2" charset="-78"/>
              </a:rPr>
              <a:t>ثانيا: قياس الوزن والطول </a:t>
            </a:r>
            <a:endParaRPr lang="en-US" sz="4000" dirty="0" smtClean="0">
              <a:cs typeface="HeshamNormal" pitchFamily="2" charset="-78"/>
            </a:endParaRPr>
          </a:p>
        </p:txBody>
      </p:sp>
      <p:sp>
        <p:nvSpPr>
          <p:cNvPr id="11268" name="AutoShape 4" descr="DSC00170"/>
          <p:cNvSpPr>
            <a:spLocks noChangeArrowheads="1"/>
          </p:cNvSpPr>
          <p:nvPr/>
        </p:nvSpPr>
        <p:spPr bwMode="auto">
          <a:xfrm>
            <a:off x="176215" y="1303338"/>
            <a:ext cx="5467355" cy="508795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pic>
        <p:nvPicPr>
          <p:cNvPr id="7" name="صورة 6" descr="كفى جد2يد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12" y="2374892"/>
            <a:ext cx="2357454" cy="2452704"/>
          </a:xfrm>
          <a:prstGeom prst="rect">
            <a:avLst/>
          </a:prstGeom>
        </p:spPr>
      </p:pic>
      <p:pic>
        <p:nvPicPr>
          <p:cNvPr id="8" name="صورة 7" descr="98-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2996" y="5216082"/>
            <a:ext cx="866775" cy="1247775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85852" y="285736"/>
            <a:ext cx="6572296" cy="71437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ar-SA" sz="4400" dirty="0" smtClean="0">
                <a:cs typeface="HeshamNormal" pitchFamily="2" charset="-78"/>
              </a:rPr>
              <a:t>ثالثا: قياس مستوى الضغـــط </a:t>
            </a:r>
            <a:endParaRPr lang="en-US" sz="4400" dirty="0" smtClean="0">
              <a:cs typeface="HeshamNormal" pitchFamily="2" charset="-78"/>
            </a:endParaRPr>
          </a:p>
        </p:txBody>
      </p:sp>
      <p:sp>
        <p:nvSpPr>
          <p:cNvPr id="7173" name="AutoShape 5" descr="DSC01453"/>
          <p:cNvSpPr>
            <a:spLocks noChangeArrowheads="1"/>
          </p:cNvSpPr>
          <p:nvPr/>
        </p:nvSpPr>
        <p:spPr bwMode="auto">
          <a:xfrm>
            <a:off x="180943" y="3643314"/>
            <a:ext cx="5086761" cy="274160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2" name="AutoShape 4" descr="DSC00252"/>
          <p:cNvSpPr>
            <a:spLocks noChangeArrowheads="1"/>
          </p:cNvSpPr>
          <p:nvPr/>
        </p:nvSpPr>
        <p:spPr bwMode="auto">
          <a:xfrm>
            <a:off x="168244" y="1357298"/>
            <a:ext cx="5118136" cy="250033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pic>
        <p:nvPicPr>
          <p:cNvPr id="7" name="صورة 6" descr="كفى جد2يد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5074" y="2374892"/>
            <a:ext cx="2357454" cy="2452704"/>
          </a:xfrm>
          <a:prstGeom prst="rect">
            <a:avLst/>
          </a:prstGeom>
        </p:spPr>
      </p:pic>
      <p:pic>
        <p:nvPicPr>
          <p:cNvPr id="8" name="صورة 7" descr="98-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2996" y="5216082"/>
            <a:ext cx="866775" cy="1247775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142852"/>
            <a:ext cx="8229600" cy="835042"/>
          </a:xfrm>
        </p:spPr>
        <p:txBody>
          <a:bodyPr>
            <a:normAutofit/>
          </a:bodyPr>
          <a:lstStyle/>
          <a:p>
            <a:pPr eaLnBrk="1" hangingPunct="1"/>
            <a:r>
              <a:rPr lang="ar-SA" sz="4000" dirty="0" smtClean="0">
                <a:solidFill>
                  <a:srgbClr val="990000"/>
                </a:solidFill>
                <a:cs typeface="HeshamNormal" pitchFamily="2" charset="-78"/>
              </a:rPr>
              <a:t>رابعا : قياس كفائة الرئة </a:t>
            </a:r>
            <a:endParaRPr lang="en-US" sz="4000" dirty="0" smtClean="0">
              <a:solidFill>
                <a:srgbClr val="990000"/>
              </a:solidFill>
              <a:cs typeface="HeshamNormal" pitchFamily="2" charset="-78"/>
            </a:endParaRPr>
          </a:p>
        </p:txBody>
      </p:sp>
      <p:sp>
        <p:nvSpPr>
          <p:cNvPr id="6150" name="AutoShape 6" descr="DSC00247"/>
          <p:cNvSpPr>
            <a:spLocks noChangeArrowheads="1"/>
          </p:cNvSpPr>
          <p:nvPr/>
        </p:nvSpPr>
        <p:spPr bwMode="auto">
          <a:xfrm>
            <a:off x="168244" y="1416036"/>
            <a:ext cx="5332450" cy="4954622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pic>
        <p:nvPicPr>
          <p:cNvPr id="8" name="صورة 7" descr="كفى جد2يد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2374892"/>
            <a:ext cx="2357454" cy="2452704"/>
          </a:xfrm>
          <a:prstGeom prst="rect">
            <a:avLst/>
          </a:prstGeom>
        </p:spPr>
      </p:pic>
      <p:pic>
        <p:nvPicPr>
          <p:cNvPr id="9" name="صورة 8" descr="98-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2996" y="5216082"/>
            <a:ext cx="866775" cy="1247775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252" y="366570"/>
            <a:ext cx="8534400" cy="758952"/>
          </a:xfrm>
        </p:spPr>
        <p:txBody>
          <a:bodyPr>
            <a:noAutofit/>
          </a:bodyPr>
          <a:lstStyle/>
          <a:p>
            <a:r>
              <a:rPr lang="ar-SA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SKR HEAD2" pitchFamily="2" charset="-78"/>
              </a:rPr>
              <a:t>حقائق مهمة!!</a:t>
            </a:r>
          </a:p>
        </p:txBody>
      </p:sp>
      <p:sp>
        <p:nvSpPr>
          <p:cNvPr id="3" name="عنصر نائب لرقم الشريحة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179A7-5DB7-47F7-B4B6-2F039525E79F}" type="slidenum">
              <a:rPr lang="ar-SA" smtClean="0"/>
              <a:pPr/>
              <a:t>2</a:t>
            </a:fld>
            <a:endParaRPr lang="ar-SA"/>
          </a:p>
        </p:txBody>
      </p:sp>
      <p:sp>
        <p:nvSpPr>
          <p:cNvPr id="4" name="عنوان 1"/>
          <p:cNvSpPr txBox="1">
            <a:spLocks/>
          </p:cNvSpPr>
          <p:nvPr/>
        </p:nvSpPr>
        <p:spPr>
          <a:xfrm>
            <a:off x="84137" y="1303322"/>
            <a:ext cx="8929718" cy="75895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المدخنون</a:t>
            </a:r>
            <a:r>
              <a:rPr kumimoji="0" lang="ar-SA" sz="3000" b="1" i="0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يحتلون: 97% </a:t>
            </a:r>
            <a:r>
              <a:rPr lang="ar-SA" sz="3000" b="1" dirty="0" smtClean="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rPr>
              <a:t>من المرضى الذين يعانون من سرطان الرئة</a:t>
            </a:r>
            <a:r>
              <a:rPr kumimoji="0" lang="ar-SA" sz="3000" b="1" i="0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ar-SA" sz="3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عنوان 1"/>
          <p:cNvSpPr txBox="1">
            <a:spLocks/>
          </p:cNvSpPr>
          <p:nvPr/>
        </p:nvSpPr>
        <p:spPr>
          <a:xfrm>
            <a:off x="64558" y="1980376"/>
            <a:ext cx="8929718" cy="75895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يفقد المدخن من عمره الصحــي.. يوماً واحداً أسبوعياً</a:t>
            </a:r>
            <a:endParaRPr kumimoji="0" lang="ar-SA" sz="3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عنوان 1"/>
          <p:cNvSpPr txBox="1">
            <a:spLocks/>
          </p:cNvSpPr>
          <p:nvPr/>
        </p:nvSpPr>
        <p:spPr>
          <a:xfrm>
            <a:off x="44979" y="2682830"/>
            <a:ext cx="8929718" cy="75895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200 مليار دولار سنويـــــــاً </a:t>
            </a:r>
            <a:r>
              <a:rPr lang="ar-SA" sz="3000" b="1" dirty="0" smtClean="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rPr>
              <a:t>يستنزفها التدخين من اقتصاد العالـــــم</a:t>
            </a:r>
            <a:endParaRPr kumimoji="0" lang="ar-SA" sz="3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عنوان 1"/>
          <p:cNvSpPr txBox="1">
            <a:spLocks/>
          </p:cNvSpPr>
          <p:nvPr/>
        </p:nvSpPr>
        <p:spPr>
          <a:xfrm>
            <a:off x="25400" y="3372584"/>
            <a:ext cx="8929718" cy="75895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يوجد أكثر من </a:t>
            </a:r>
            <a:r>
              <a:rPr kumimoji="0" lang="ar-SA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 </a:t>
            </a:r>
            <a:r>
              <a:rPr kumimoji="0" lang="ar-SA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مليون مدخن في المملكة</a:t>
            </a:r>
            <a:endParaRPr kumimoji="0" lang="ar-SA" sz="3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142876" y="4113138"/>
            <a:ext cx="8929718" cy="75895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يموت في المملكة سنوياً 23 ألف شخص</a:t>
            </a:r>
            <a:r>
              <a:rPr kumimoji="0" lang="ar-SA" sz="3000" b="1" i="0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بأمراض لها علاقة بالتدخين</a:t>
            </a:r>
            <a:endParaRPr kumimoji="0" lang="ar-SA" sz="3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123295" y="4853692"/>
            <a:ext cx="8929718" cy="75895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يوجد في المملكة</a:t>
            </a:r>
            <a:r>
              <a:rPr kumimoji="0" lang="ar-SA" sz="3000" b="1" i="0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أكثر من 600 ألف </a:t>
            </a:r>
            <a:r>
              <a:rPr lang="ar-SA" sz="3000" b="1" dirty="0" smtClean="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rPr>
              <a:t>ا</a:t>
            </a:r>
            <a:r>
              <a:rPr kumimoji="0" lang="ar-SA" sz="3000" b="1" i="0" u="none" strike="noStrike" kern="1200" cap="none" spc="0" normalizeH="0" noProof="0" dirty="0" err="1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مرأة</a:t>
            </a:r>
            <a:r>
              <a:rPr kumimoji="0" lang="ar-SA" sz="3000" b="1" i="0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ar-SA" sz="3000" b="1" i="0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مدخنة</a:t>
            </a:r>
            <a:endParaRPr kumimoji="0" lang="ar-SA" sz="3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عنوان 1"/>
          <p:cNvSpPr txBox="1">
            <a:spLocks/>
          </p:cNvSpPr>
          <p:nvPr/>
        </p:nvSpPr>
        <p:spPr>
          <a:xfrm>
            <a:off x="103716" y="5594244"/>
            <a:ext cx="8929718" cy="75895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قد يصل ضحايا التدخين</a:t>
            </a:r>
            <a:r>
              <a:rPr kumimoji="0" lang="ar-SA" sz="3000" b="1" i="0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في عام 2020م إلى 20 مليون شخص</a:t>
            </a:r>
            <a:endParaRPr kumimoji="0" lang="ar-SA" sz="3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صورة 10" descr="منظمة الصحة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330" y="500042"/>
            <a:ext cx="1571636" cy="473292"/>
          </a:xfrm>
          <a:prstGeom prst="rect">
            <a:avLst/>
          </a:prstGeom>
        </p:spPr>
      </p:pic>
      <p:pic>
        <p:nvPicPr>
          <p:cNvPr id="12" name="صورة 11" descr="AA01607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004" y="160632"/>
            <a:ext cx="2176478" cy="1117608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261258"/>
            <a:ext cx="8534400" cy="758952"/>
          </a:xfrm>
        </p:spPr>
        <p:txBody>
          <a:bodyPr>
            <a:normAutofit/>
          </a:bodyPr>
          <a:lstStyle/>
          <a:p>
            <a:pPr eaLnBrk="1" hangingPunct="1"/>
            <a:r>
              <a:rPr lang="ar-SA" sz="4000" dirty="0" smtClean="0">
                <a:solidFill>
                  <a:srgbClr val="990000"/>
                </a:solidFill>
                <a:cs typeface="HeshamNormal" pitchFamily="2" charset="-78"/>
              </a:rPr>
              <a:t>جلسات العلاج عن طريق الملامـــس الفضــي </a:t>
            </a:r>
            <a:endParaRPr lang="en-US" sz="4000" dirty="0" smtClean="0">
              <a:solidFill>
                <a:srgbClr val="990000"/>
              </a:solidFill>
              <a:cs typeface="HeshamNormal" pitchFamily="2" charset="-78"/>
            </a:endParaRPr>
          </a:p>
        </p:txBody>
      </p:sp>
      <p:sp>
        <p:nvSpPr>
          <p:cNvPr id="8197" name="AutoShape 5" descr="XL801120"/>
          <p:cNvSpPr>
            <a:spLocks noChangeArrowheads="1"/>
          </p:cNvSpPr>
          <p:nvPr/>
        </p:nvSpPr>
        <p:spPr bwMode="auto">
          <a:xfrm>
            <a:off x="168244" y="1416036"/>
            <a:ext cx="5189574" cy="4954622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pic>
        <p:nvPicPr>
          <p:cNvPr id="11" name="صورة 10" descr="كفى جد2يد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2374892"/>
            <a:ext cx="2357454" cy="2452704"/>
          </a:xfrm>
          <a:prstGeom prst="rect">
            <a:avLst/>
          </a:prstGeom>
        </p:spPr>
      </p:pic>
      <p:pic>
        <p:nvPicPr>
          <p:cNvPr id="12" name="صورة 11" descr="98-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2996" y="5216082"/>
            <a:ext cx="866775" cy="1247775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179A7-5DB7-47F7-B4B6-2F039525E79F}" type="slidenum">
              <a:rPr lang="ar-SA" smtClean="0"/>
              <a:pPr/>
              <a:t>21</a:t>
            </a:fld>
            <a:endParaRPr lang="ar-SA"/>
          </a:p>
        </p:txBody>
      </p:sp>
      <p:pic>
        <p:nvPicPr>
          <p:cNvPr id="6" name="صورة 1" descr="جمعية كفى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6360" y="3868105"/>
            <a:ext cx="4128132" cy="3155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مستطيل 6"/>
          <p:cNvSpPr/>
          <p:nvPr/>
        </p:nvSpPr>
        <p:spPr>
          <a:xfrm>
            <a:off x="3786182" y="4111189"/>
            <a:ext cx="521497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SA" sz="32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MCS Jeddah S_U normal." pitchFamily="2" charset="-78"/>
              </a:rPr>
              <a:t>عيادة الجمعية :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SA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حي الفيحاء شارع عبد الله السليمان خلف مصرف الراجحي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SA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هـاتف: </a:t>
            </a:r>
            <a:r>
              <a:rPr lang="ar-SA" sz="44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MCS Jeddah S_U normal." pitchFamily="2" charset="-78"/>
              </a:rPr>
              <a:t>6321111</a:t>
            </a:r>
            <a:r>
              <a:rPr lang="ar-SA" sz="32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ar-SA" sz="3200" dirty="0">
              <a:solidFill>
                <a:srgbClr val="002060"/>
              </a:solidFill>
            </a:endParaRPr>
          </a:p>
        </p:txBody>
      </p:sp>
      <p:pic>
        <p:nvPicPr>
          <p:cNvPr id="8" name="صورة 7" descr="الكروكي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3686" y="556238"/>
            <a:ext cx="5999838" cy="3536377"/>
          </a:xfrm>
          <a:prstGeom prst="rect">
            <a:avLst/>
          </a:prstGeom>
        </p:spPr>
      </p:pic>
      <p:pic>
        <p:nvPicPr>
          <p:cNvPr id="9" name="صورة 8" descr="كفى جد2يد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200" y="1168702"/>
            <a:ext cx="2357454" cy="2452704"/>
          </a:xfrm>
          <a:prstGeom prst="rect">
            <a:avLst/>
          </a:prstGeom>
        </p:spPr>
      </p:pic>
      <p:pic>
        <p:nvPicPr>
          <p:cNvPr id="11" name="صورة 10" descr="98-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8086" y="5698250"/>
            <a:ext cx="500066" cy="719875"/>
          </a:xfrm>
          <a:prstGeom prst="rect">
            <a:avLst/>
          </a:prstGeom>
        </p:spPr>
      </p:pic>
      <p:pic>
        <p:nvPicPr>
          <p:cNvPr id="12" name="صورة 11" descr="98-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73548" y="5978700"/>
            <a:ext cx="357190" cy="514196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4308376" y="2014550"/>
            <a:ext cx="4621342" cy="2200268"/>
          </a:xfrm>
        </p:spPr>
        <p:txBody>
          <a:bodyPr>
            <a:normAutofit/>
          </a:bodyPr>
          <a:lstStyle/>
          <a:p>
            <a:r>
              <a:rPr lang="ar-SA" sz="6000" dirty="0" smtClean="0"/>
              <a:t>بعض مكونات</a:t>
            </a:r>
            <a:br>
              <a:rPr lang="ar-SA" sz="6000" dirty="0" smtClean="0"/>
            </a:br>
            <a:r>
              <a:rPr lang="ar-SA" sz="6000" dirty="0" smtClean="0"/>
              <a:t> السيجارة الواحدة</a:t>
            </a:r>
            <a:endParaRPr lang="ar-SA" sz="6000" dirty="0"/>
          </a:p>
        </p:txBody>
      </p:sp>
      <p:pic>
        <p:nvPicPr>
          <p:cNvPr id="5" name="صورة 4" descr="اجزاء السجارة.bmp"/>
          <p:cNvPicPr>
            <a:picLocks noChangeAspect="1"/>
          </p:cNvPicPr>
          <p:nvPr/>
        </p:nvPicPr>
        <p:blipFill>
          <a:blip r:embed="rId2"/>
          <a:srcRect t="16535" b="11672"/>
          <a:stretch>
            <a:fillRect/>
          </a:stretch>
        </p:blipFill>
        <p:spPr>
          <a:xfrm>
            <a:off x="174168" y="185261"/>
            <a:ext cx="4069670" cy="6492093"/>
          </a:xfrm>
          <a:prstGeom prst="rect">
            <a:avLst/>
          </a:prstGeom>
        </p:spPr>
      </p:pic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179A7-5DB7-47F7-B4B6-2F039525E79F}" type="slidenum">
              <a:rPr lang="ar-SA" smtClean="0"/>
              <a:pPr/>
              <a:t>3</a:t>
            </a:fld>
            <a:endParaRPr lang="ar-SA"/>
          </a:p>
        </p:txBody>
      </p:sp>
      <p:pic>
        <p:nvPicPr>
          <p:cNvPr id="7" name="صورة 6" descr="منظمة الصحة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1979" y="270202"/>
            <a:ext cx="1176318" cy="944219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1752" y="312594"/>
            <a:ext cx="8534400" cy="758952"/>
          </a:xfrm>
        </p:spPr>
        <p:txBody>
          <a:bodyPr>
            <a:noAutofit/>
          </a:bodyPr>
          <a:lstStyle/>
          <a:p>
            <a:r>
              <a:rPr lang="ar-SA" sz="4800" dirty="0" smtClean="0"/>
              <a:t>من أهم مكونات السيجارة : القطران </a:t>
            </a:r>
            <a:endParaRPr lang="ar-SA" sz="4800" dirty="0"/>
          </a:p>
        </p:txBody>
      </p:sp>
      <p:pic>
        <p:nvPicPr>
          <p:cNvPr id="3" name="صورة 2" descr="100_37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5780" y="1612855"/>
            <a:ext cx="7161196" cy="4774131"/>
          </a:xfrm>
          <a:prstGeom prst="rect">
            <a:avLst/>
          </a:prstGeom>
        </p:spPr>
      </p:pic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179A7-5DB7-47F7-B4B6-2F039525E79F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1752" y="312594"/>
            <a:ext cx="8534400" cy="758952"/>
          </a:xfrm>
        </p:spPr>
        <p:txBody>
          <a:bodyPr>
            <a:noAutofit/>
          </a:bodyPr>
          <a:lstStyle/>
          <a:p>
            <a:r>
              <a:rPr lang="ar-SA" sz="5400" dirty="0" smtClean="0"/>
              <a:t>رئة سوداء حقيقية لشخص مدخن </a:t>
            </a:r>
            <a:endParaRPr lang="ar-SA" sz="5400" dirty="0"/>
          </a:p>
        </p:txBody>
      </p:sp>
      <p:pic>
        <p:nvPicPr>
          <p:cNvPr id="3" name="صورة 2" descr="100_37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5780" y="1612855"/>
            <a:ext cx="7161196" cy="4774130"/>
          </a:xfrm>
          <a:prstGeom prst="rect">
            <a:avLst/>
          </a:prstGeom>
        </p:spPr>
      </p:pic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179A7-5DB7-47F7-B4B6-2F039525E79F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صورة 19" descr="lightening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422" y="1857364"/>
            <a:ext cx="4500594" cy="3464273"/>
          </a:xfrm>
          <a:prstGeom prst="rect">
            <a:avLst/>
          </a:prstGeom>
        </p:spPr>
      </p:pic>
      <p:pic>
        <p:nvPicPr>
          <p:cNvPr id="15" name="صورة 14" descr="lightening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372" y="1500174"/>
            <a:ext cx="4500594" cy="4853050"/>
          </a:xfrm>
          <a:prstGeom prst="rect">
            <a:avLst/>
          </a:prstGeom>
        </p:spPr>
      </p:pic>
      <p:pic>
        <p:nvPicPr>
          <p:cNvPr id="14" name="صورة 13" descr="lightening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1500174"/>
            <a:ext cx="4500594" cy="4853050"/>
          </a:xfrm>
          <a:prstGeom prst="rect">
            <a:avLst/>
          </a:prstGeom>
        </p:spPr>
      </p:pic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323880" y="428604"/>
            <a:ext cx="8534400" cy="758952"/>
          </a:xfrm>
        </p:spPr>
        <p:txBody>
          <a:bodyPr>
            <a:noAutofit/>
          </a:bodyPr>
          <a:lstStyle/>
          <a:p>
            <a:r>
              <a:rPr lang="ar-SA" sz="6000" dirty="0" smtClean="0"/>
              <a:t>:: قصص المصابون ::</a:t>
            </a:r>
            <a:endParaRPr lang="ar-SA" sz="6000" dirty="0"/>
          </a:p>
        </p:txBody>
      </p:sp>
      <p:pic>
        <p:nvPicPr>
          <p:cNvPr id="1026" name="Picture 2" descr="C:\Documents and Settings\vip\Desktop\شاهد من الواقع\صور المصابيــــن الثمانيـــة\الرياض اليمني  المصابين.png">
            <a:hlinkClick r:id="rId5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8810" y="1800213"/>
            <a:ext cx="1528114" cy="1285884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ngle"/>
            <a:contourClr>
              <a:srgbClr val="FFFFFF"/>
            </a:contourClr>
          </a:sp3d>
        </p:spPr>
      </p:pic>
      <p:pic>
        <p:nvPicPr>
          <p:cNvPr id="1027" name="Picture 3" descr="C:\Documents and Settings\vip\Desktop\شاهد من الواقع\صور المصابيــــن الثمانيـــة\العم أبوعبدالله المصابين.png">
            <a:hlinkClick r:id="rId7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00892" y="1824026"/>
            <a:ext cx="1592694" cy="1285884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ngle"/>
            <a:contourClr>
              <a:srgbClr val="FFFFFF"/>
            </a:contourClr>
          </a:sp3d>
        </p:spPr>
      </p:pic>
      <p:pic>
        <p:nvPicPr>
          <p:cNvPr id="1028" name="Picture 4" descr="C:\Documents and Settings\vip\Desktop\شاهد من الواقع\صور المصابيــــن الثمانيـــة\العم أحمد مصابين التدخين.png">
            <a:hlinkClick r:id="rId9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1310" y="1797038"/>
            <a:ext cx="1602695" cy="1285884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ngle"/>
            <a:contourClr>
              <a:srgbClr val="FFFFFF"/>
            </a:contourClr>
          </a:sp3d>
        </p:spPr>
      </p:pic>
      <p:pic>
        <p:nvPicPr>
          <p:cNvPr id="1029" name="Picture 5" descr="C:\Documents and Settings\vip\Desktop\شاهد من الواقع\صور المصابيــــن الثمانيـــة\العم صالح المصابين.png">
            <a:hlinkClick r:id="rId11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653836" y="1776400"/>
            <a:ext cx="1571636" cy="1285884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ngle"/>
            <a:contourClr>
              <a:srgbClr val="FFFFFF"/>
            </a:contourClr>
          </a:sp3d>
        </p:spPr>
      </p:pic>
      <p:pic>
        <p:nvPicPr>
          <p:cNvPr id="1030" name="Picture 6" descr="C:\Documents and Settings\vip\Desktop\شاهد من الواقع\صور المصابيــــن الثمانيـــة\العم فرج المصابين.png">
            <a:hlinkClick r:id="rId13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15565" y="3600452"/>
            <a:ext cx="1571636" cy="128605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ngle"/>
            <a:contourClr>
              <a:srgbClr val="FFFFFF"/>
            </a:contourClr>
          </a:sp3d>
        </p:spPr>
      </p:pic>
      <p:pic>
        <p:nvPicPr>
          <p:cNvPr id="1032" name="Picture 8" descr="C:\Documents and Settings\vip\Desktop\شاهد من الواقع\صور المصابيــــن الثمانيـــة\رجل من تايلند المصابين.png">
            <a:hlinkClick r:id="rId15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865690" y="3616326"/>
            <a:ext cx="1577579" cy="1285884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ngle"/>
            <a:contourClr>
              <a:srgbClr val="FFFFFF"/>
            </a:contourClr>
          </a:sp3d>
        </p:spPr>
      </p:pic>
      <p:pic>
        <p:nvPicPr>
          <p:cNvPr id="1033" name="Picture 9" descr="C:\Documents and Settings\vip\Desktop\شاهد من الواقع\صور المصابيــــن الثمانيـــة\أبوريان المصابين.png">
            <a:hlinkClick r:id="rId17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89321" y="3571876"/>
            <a:ext cx="1578179" cy="1285884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ngle"/>
            <a:contourClr>
              <a:srgbClr val="FFFFFF"/>
            </a:contourClr>
          </a:sp3d>
        </p:spPr>
      </p:pic>
      <p:sp>
        <p:nvSpPr>
          <p:cNvPr id="12" name="عنصر نائب لرقم الشريحة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179A7-5DB7-47F7-B4B6-2F039525E79F}" type="slidenum">
              <a:rPr lang="ar-SA" smtClean="0"/>
              <a:pPr/>
              <a:t>6</a:t>
            </a:fld>
            <a:endParaRPr lang="ar-SA"/>
          </a:p>
        </p:txBody>
      </p:sp>
      <p:pic>
        <p:nvPicPr>
          <p:cNvPr id="1034" name="Picture 10" descr="C:\Documents and Settings\vip\Desktop\شاهد من الواقع\الرياض 2\صورة3.png">
            <a:hlinkClick r:id="rId19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651112" y="3616326"/>
            <a:ext cx="1604570" cy="1285884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</p:pic>
      <p:pic>
        <p:nvPicPr>
          <p:cNvPr id="16" name="صورة 1" descr="جمعية كفى 2.jpg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594988" y="5403864"/>
            <a:ext cx="1775398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صورة 1" descr="جمعية كفى 2.jpg">
            <a:hlinkClick r:id="rId23" action="ppaction://hlinksldjump"/>
          </p:cNvPr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 bwMode="auto">
          <a:xfrm rot="318746">
            <a:off x="5170438" y="5526102"/>
            <a:ext cx="1132240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مربع نص 17"/>
          <p:cNvSpPr txBox="1"/>
          <p:nvPr/>
        </p:nvSpPr>
        <p:spPr>
          <a:xfrm>
            <a:off x="5193008" y="5341950"/>
            <a:ext cx="100013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chemeClr val="bg1"/>
                </a:solidFill>
              </a:rPr>
              <a:t>عنوان العيادة</a:t>
            </a:r>
            <a:endParaRPr lang="ar-SA" sz="1400" b="1" dirty="0">
              <a:solidFill>
                <a:schemeClr val="bg1"/>
              </a:solidFill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3110930" y="5324488"/>
            <a:ext cx="100013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chemeClr val="bg1"/>
                </a:solidFill>
              </a:rPr>
              <a:t>طريقة العلاج</a:t>
            </a:r>
            <a:endParaRPr lang="ar-SA" sz="1400" b="1" dirty="0">
              <a:solidFill>
                <a:schemeClr val="bg1"/>
              </a:solidFill>
            </a:endParaRPr>
          </a:p>
        </p:txBody>
      </p:sp>
      <p:pic>
        <p:nvPicPr>
          <p:cNvPr id="21" name="صورة 20" descr="منظمة الصحة.jp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7556870" y="357166"/>
            <a:ext cx="729906" cy="729906"/>
          </a:xfrm>
          <a:prstGeom prst="rect">
            <a:avLst/>
          </a:prstGeom>
        </p:spPr>
      </p:pic>
      <p:pic>
        <p:nvPicPr>
          <p:cNvPr id="22" name="صورة 21" descr="منظمة الصحة.jp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36586" y="357166"/>
            <a:ext cx="729906" cy="729906"/>
          </a:xfrm>
          <a:prstGeom prst="rect">
            <a:avLst/>
          </a:prstGeom>
        </p:spPr>
      </p:pic>
      <p:sp>
        <p:nvSpPr>
          <p:cNvPr id="23" name="مربع نص 22"/>
          <p:cNvSpPr txBox="1"/>
          <p:nvPr/>
        </p:nvSpPr>
        <p:spPr>
          <a:xfrm>
            <a:off x="7286644" y="3105148"/>
            <a:ext cx="1000132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dirty="0" smtClean="0">
                <a:solidFill>
                  <a:schemeClr val="bg1"/>
                </a:solidFill>
              </a:rPr>
              <a:t>عنوان العيادة</a:t>
            </a:r>
            <a:endParaRPr lang="ar-SA" sz="1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179A7-5DB7-47F7-B4B6-2F039525E79F}" type="slidenum">
              <a:rPr lang="ar-SA" smtClean="0"/>
              <a:pPr/>
              <a:t>7</a:t>
            </a:fld>
            <a:endParaRPr lang="ar-SA"/>
          </a:p>
        </p:txBody>
      </p:sp>
      <p:pic>
        <p:nvPicPr>
          <p:cNvPr id="5" name="أبوعبدالله2.wmv">
            <a:hlinkClick r:id="" action="ppaction://media"/>
          </p:cNvPr>
          <p:cNvPicPr>
            <a:picLocks noGrp="1" noRot="1" noChangeAspect="1"/>
          </p:cNvPicPr>
          <p:nvPr>
            <p:ph sz="quarter" idx="4294967295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43836" y="122850"/>
            <a:ext cx="8276330" cy="6275387"/>
          </a:xfrm>
          <a:prstGeom prst="rect">
            <a:avLst/>
          </a:prstGeom>
        </p:spPr>
      </p:pic>
      <p:pic>
        <p:nvPicPr>
          <p:cNvPr id="6" name="صورة 5" descr="Forward Button.png">
            <a:hlinkClick r:id="rId4" action="ppaction://hlinksldjump" highlightClick="1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06680" y="6158892"/>
            <a:ext cx="821028" cy="821028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1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179A7-5DB7-47F7-B4B6-2F039525E79F}" type="slidenum">
              <a:rPr lang="ar-SA" smtClean="0"/>
              <a:pPr/>
              <a:t>8</a:t>
            </a:fld>
            <a:endParaRPr lang="ar-SA"/>
          </a:p>
        </p:txBody>
      </p:sp>
      <p:pic>
        <p:nvPicPr>
          <p:cNvPr id="7" name="الرجل المصاب الرياض.wmv">
            <a:hlinkClick r:id="" action="ppaction://media"/>
          </p:cNvPr>
          <p:cNvPicPr>
            <a:picLocks noGrp="1" noRot="1" noChangeAspect="1"/>
          </p:cNvPicPr>
          <p:nvPr>
            <p:ph sz="quarter" idx="4294967295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84572" y="158092"/>
            <a:ext cx="7656512" cy="6264275"/>
          </a:xfrm>
          <a:prstGeom prst="rect">
            <a:avLst/>
          </a:prstGeom>
        </p:spPr>
      </p:pic>
      <p:pic>
        <p:nvPicPr>
          <p:cNvPr id="9" name="صورة 8" descr="Forward Button.png">
            <a:hlinkClick r:id="rId4" action="ppaction://hlinksldjump" highlightClick="1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06680" y="6158892"/>
            <a:ext cx="821028" cy="821028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9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رقم الشريحة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179A7-5DB7-47F7-B4B6-2F039525E79F}" type="slidenum">
              <a:rPr lang="ar-SA" smtClean="0"/>
              <a:pPr/>
              <a:t>9</a:t>
            </a:fld>
            <a:endParaRPr lang="ar-SA"/>
          </a:p>
        </p:txBody>
      </p:sp>
      <p:pic>
        <p:nvPicPr>
          <p:cNvPr id="5" name="االعم صالح.wmv">
            <a:hlinkClick r:id="" action="ppaction://media"/>
          </p:cNvPr>
          <p:cNvPicPr>
            <a:picLocks noGrp="1" noRot="1" noChangeAspect="1"/>
          </p:cNvPicPr>
          <p:nvPr>
            <p:ph sz="quarter" idx="4294967295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26744" y="122849"/>
            <a:ext cx="7634294" cy="6246241"/>
          </a:xfrm>
          <a:prstGeom prst="rect">
            <a:avLst/>
          </a:prstGeom>
        </p:spPr>
      </p:pic>
      <p:pic>
        <p:nvPicPr>
          <p:cNvPr id="6" name="صورة 5" descr="Forward Button.png">
            <a:hlinkClick r:id="rId4" action="ppaction://hlinksldjump" highlightClick="1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06680" y="6158892"/>
            <a:ext cx="821028" cy="821028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8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عرض السفاح 2010 عزيز أبو ريان">
  <a:themeElements>
    <a:clrScheme name="مشربية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مدني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مدني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عرض السفاح 2010 عزيز أبو ريان</Template>
  <TotalTime>181</TotalTime>
  <Words>170</Words>
  <Application>Microsoft Office PowerPoint</Application>
  <PresentationFormat>عرض على الشاشة (3:4)‏</PresentationFormat>
  <Paragraphs>46</Paragraphs>
  <Slides>21</Slides>
  <Notes>2</Notes>
  <HiddenSlides>0</HiddenSlides>
  <MMClips>8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21</vt:i4>
      </vt:variant>
    </vt:vector>
  </HeadingPairs>
  <TitlesOfParts>
    <vt:vector size="22" baseType="lpstr">
      <vt:lpstr>عرض السفاح 2010 عزيز أبو ريان</vt:lpstr>
      <vt:lpstr>السفاح ..           قاتل الملايين</vt:lpstr>
      <vt:lpstr>حقائق مهمة!!</vt:lpstr>
      <vt:lpstr>بعض مكونات  السيجارة الواحدة</vt:lpstr>
      <vt:lpstr>من أهم مكونات السيجارة : القطران </vt:lpstr>
      <vt:lpstr>رئة سوداء حقيقية لشخص مدخن </vt:lpstr>
      <vt:lpstr>:: قصص المصابون ::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 أولا: فتح ملف </vt:lpstr>
      <vt:lpstr>ثانيا: قياس الوزن والطول </vt:lpstr>
      <vt:lpstr>ثالثا: قياس مستوى الضغـــط </vt:lpstr>
      <vt:lpstr>رابعا : قياس كفائة الرئة </vt:lpstr>
      <vt:lpstr>جلسات العلاج عن طريق الملامـــس الفضــي </vt:lpstr>
      <vt:lpstr>الشريحة 21</vt:lpstr>
    </vt:vector>
  </TitlesOfParts>
  <Company>topk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السفاح .. قاتل الملايين</dc:title>
  <dc:creator>topk</dc:creator>
  <cp:lastModifiedBy>topk</cp:lastModifiedBy>
  <cp:revision>21</cp:revision>
  <dcterms:created xsi:type="dcterms:W3CDTF">2010-04-11T14:55:07Z</dcterms:created>
  <dcterms:modified xsi:type="dcterms:W3CDTF">2010-04-12T09:25:59Z</dcterms:modified>
</cp:coreProperties>
</file>